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83" r:id="rId2"/>
    <p:sldId id="256" r:id="rId3"/>
    <p:sldId id="267" r:id="rId4"/>
    <p:sldId id="280" r:id="rId5"/>
    <p:sldId id="281" r:id="rId6"/>
    <p:sldId id="258" r:id="rId7"/>
    <p:sldId id="288" r:id="rId8"/>
    <p:sldId id="257" r:id="rId9"/>
    <p:sldId id="287" r:id="rId10"/>
    <p:sldId id="266" r:id="rId11"/>
    <p:sldId id="282" r:id="rId12"/>
    <p:sldId id="285" r:id="rId13"/>
    <p:sldId id="286" r:id="rId14"/>
    <p:sldId id="261" r:id="rId15"/>
    <p:sldId id="262" r:id="rId16"/>
    <p:sldId id="272" r:id="rId17"/>
    <p:sldId id="294" r:id="rId18"/>
    <p:sldId id="273" r:id="rId19"/>
    <p:sldId id="289" r:id="rId20"/>
    <p:sldId id="274" r:id="rId21"/>
    <p:sldId id="275" r:id="rId22"/>
    <p:sldId id="276" r:id="rId23"/>
    <p:sldId id="292" r:id="rId24"/>
    <p:sldId id="277" r:id="rId25"/>
    <p:sldId id="278" r:id="rId26"/>
    <p:sldId id="259" r:id="rId27"/>
    <p:sldId id="290" r:id="rId28"/>
    <p:sldId id="291" r:id="rId29"/>
    <p:sldId id="29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0963-B714-8F42-804D-11D0E0A69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6B927-DA68-504E-89FF-B0A29C37DB3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A3FEB5-258A-2345-8889-37DA507DC0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02-0725213018-Imperi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0104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899WhiteMansBurden$Detroit200dpi300p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itchFamily="-1" charset="0"/>
              </a:rPr>
              <a:t>The White Man’s Burden was the idea that Europeans had to conquer the rest of the world, to spread the benefits of Western Civilization.</a:t>
            </a:r>
            <a:r>
              <a:rPr lang="en-US"/>
              <a:t>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564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itchFamily="-1" charset="0"/>
              </a:rPr>
              <a:t>This was supposed to help them…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187815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Social Darwinism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1905000"/>
            <a:ext cx="4283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Darwin’s theories of natural selection and survival of the fittest were used by many to </a:t>
            </a:r>
            <a:r>
              <a:rPr lang="en-US" u="sng"/>
              <a:t>support</a:t>
            </a:r>
            <a:r>
              <a:rPr lang="en-US"/>
              <a:t> imperialism.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24400" y="48768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Defeating a weaker race, according to Social Darwinism, could only </a:t>
            </a:r>
            <a:r>
              <a:rPr lang="en-US" u="sng"/>
              <a:t>strengthen</a:t>
            </a:r>
            <a:r>
              <a:rPr lang="en-US"/>
              <a:t> the human race.</a:t>
            </a:r>
          </a:p>
        </p:txBody>
      </p:sp>
      <p:pic>
        <p:nvPicPr>
          <p:cNvPr id="29703" name="Picture 13"/>
          <p:cNvPicPr>
            <a:picLocks noChangeAspect="1" noChangeArrowheads="1"/>
          </p:cNvPicPr>
          <p:nvPr/>
        </p:nvPicPr>
        <p:blipFill>
          <a:blip r:embed="rId4"/>
          <a:srcRect l="-78" t="1395" b="3722"/>
          <a:stretch>
            <a:fillRect/>
          </a:stretch>
        </p:blipFill>
        <p:spPr bwMode="auto">
          <a:xfrm>
            <a:off x="228600" y="1143000"/>
            <a:ext cx="4329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24400" y="3429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Many Europeans believed that it was natural and right for strong nations to </a:t>
            </a:r>
            <a:r>
              <a:rPr lang="en-US" u="sng"/>
              <a:t>conquer</a:t>
            </a:r>
            <a:r>
              <a:rPr lang="en-US"/>
              <a:t> weaker ones.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239395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Book Antiqua" pitchFamily="-1" charset="0"/>
              </a:rPr>
              <a:t>Charles Darwin</a:t>
            </a:r>
          </a:p>
        </p:txBody>
      </p:sp>
      <p:sp>
        <p:nvSpPr>
          <p:cNvPr id="29706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0071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Religion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Christian </a:t>
            </a:r>
            <a:r>
              <a:rPr lang="en-US" u="sng"/>
              <a:t>missionaries</a:t>
            </a:r>
            <a:r>
              <a:rPr lang="en-US"/>
              <a:t> wanted to help Africans and Asians, and worked to carry the “White Man’s </a:t>
            </a:r>
            <a:r>
              <a:rPr lang="en-US" u="sng"/>
              <a:t>Burden</a:t>
            </a:r>
            <a:r>
              <a:rPr lang="en-US"/>
              <a:t>,” which included: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3063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1. Christianizing the natives in order to </a:t>
            </a:r>
            <a:r>
              <a:rPr lang="en-US" u="sng"/>
              <a:t>civilize</a:t>
            </a:r>
            <a:r>
              <a:rPr lang="en-US"/>
              <a:t> them.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8100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2. Bringing natives the technological </a:t>
            </a:r>
            <a:r>
              <a:rPr lang="en-US" u="sng"/>
              <a:t>benefits</a:t>
            </a:r>
            <a:r>
              <a:rPr lang="en-US"/>
              <a:t> of western civilization.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943600" y="54102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3. Teaching Africans to </a:t>
            </a:r>
            <a:r>
              <a:rPr lang="en-US" u="sng"/>
              <a:t>read</a:t>
            </a:r>
            <a:r>
              <a:rPr lang="en-US"/>
              <a:t> and </a:t>
            </a:r>
            <a:r>
              <a:rPr lang="en-US" u="sng"/>
              <a:t>write</a:t>
            </a:r>
            <a:r>
              <a:rPr lang="en-US"/>
              <a:t>.</a:t>
            </a:r>
          </a:p>
        </p:txBody>
      </p:sp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4"/>
          <a:srcRect l="3847"/>
          <a:stretch>
            <a:fillRect/>
          </a:stretch>
        </p:blipFill>
        <p:spPr bwMode="auto">
          <a:xfrm>
            <a:off x="152400" y="2590800"/>
            <a:ext cx="5715000" cy="411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10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Industrialized nations sought:</a:t>
            </a:r>
          </a:p>
          <a:p>
            <a:pPr>
              <a:buNone/>
            </a:pPr>
            <a:r>
              <a:rPr lang="en-US" dirty="0" smtClean="0"/>
              <a:t>	*	raw materials</a:t>
            </a:r>
          </a:p>
          <a:p>
            <a:pPr>
              <a:buNone/>
            </a:pPr>
            <a:r>
              <a:rPr lang="en-US" dirty="0" smtClean="0"/>
              <a:t>	*	natural resources</a:t>
            </a:r>
          </a:p>
          <a:p>
            <a:pPr>
              <a:buNone/>
            </a:pPr>
            <a:r>
              <a:rPr lang="en-US" dirty="0" smtClean="0"/>
              <a:t>	*	a cheap labor supply</a:t>
            </a:r>
          </a:p>
          <a:p>
            <a:pPr>
              <a:buNone/>
            </a:pPr>
            <a:r>
              <a:rPr lang="en-US" dirty="0" smtClean="0"/>
              <a:t>	*	new marketplaces for manufactured goods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Driven by technological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steam engine</a:t>
            </a:r>
          </a:p>
          <a:p>
            <a:r>
              <a:rPr lang="en-US" dirty="0" smtClean="0"/>
              <a:t>Better transportation</a:t>
            </a:r>
          </a:p>
          <a:p>
            <a:r>
              <a:rPr lang="en-US" dirty="0" smtClean="0"/>
              <a:t>Increased exploration is possible</a:t>
            </a:r>
          </a:p>
          <a:p>
            <a:r>
              <a:rPr lang="en-US" dirty="0" smtClean="0"/>
              <a:t>Communication improved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Imperialism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Methods of Management</a:t>
            </a:r>
          </a:p>
          <a:p>
            <a:pPr lvl="1" eaLnBrk="1" hangingPunct="1">
              <a:defRPr/>
            </a:pPr>
            <a:r>
              <a:rPr lang="en-US"/>
              <a:t>Direct Control</a:t>
            </a:r>
          </a:p>
          <a:p>
            <a:pPr lvl="2" eaLnBrk="1" hangingPunct="1">
              <a:defRPr/>
            </a:pPr>
            <a:r>
              <a:rPr lang="en-US"/>
              <a:t>Paternalism – Europeans provide for local people but grant no rights</a:t>
            </a:r>
          </a:p>
          <a:p>
            <a:pPr lvl="2" eaLnBrk="1" hangingPunct="1">
              <a:defRPr/>
            </a:pPr>
            <a:r>
              <a:rPr lang="en-US"/>
              <a:t>Assimilation – adaptation of local people to ruling culture</a:t>
            </a:r>
          </a:p>
          <a:p>
            <a:pPr lvl="1" eaLnBrk="1" hangingPunct="1">
              <a:defRPr/>
            </a:pPr>
            <a:r>
              <a:rPr lang="en-US"/>
              <a:t>Indirect Control</a:t>
            </a:r>
          </a:p>
          <a:p>
            <a:pPr lvl="2" eaLnBrk="1" hangingPunct="1">
              <a:defRPr/>
            </a:pPr>
            <a:r>
              <a:rPr lang="en-US"/>
              <a:t>Limited self-rule for local governments</a:t>
            </a:r>
          </a:p>
          <a:p>
            <a:pPr lvl="2" eaLnBrk="1" hangingPunct="1">
              <a:defRPr/>
            </a:pPr>
            <a:r>
              <a:rPr lang="en-US"/>
              <a:t>Legislative body includes colonial &amp; local officials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Forms of Imperialism</a:t>
            </a:r>
            <a:br>
              <a:rPr lang="en-US"/>
            </a:br>
            <a:r>
              <a:rPr lang="en-US"/>
              <a:t>Types of Management</a:t>
            </a:r>
          </a:p>
        </p:txBody>
      </p:sp>
      <p:graphicFrame>
        <p:nvGraphicFramePr>
          <p:cNvPr id="35877" name="Group 37"/>
          <p:cNvGraphicFramePr>
            <a:graphicFrameLocks noGrp="1"/>
          </p:cNvGraphicFramePr>
          <p:nvPr/>
        </p:nvGraphicFramePr>
        <p:xfrm>
          <a:off x="228600" y="2490788"/>
          <a:ext cx="7086600" cy="4245293"/>
        </p:xfrm>
        <a:graphic>
          <a:graphicData uri="http://schemas.openxmlformats.org/drawingml/2006/table">
            <a:tbl>
              <a:tblPr/>
              <a:tblGrid>
                <a:gridCol w="3036888"/>
                <a:gridCol w="40497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INDIRECT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DIRECT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Local government officials were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Limited self-rule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GOAL: to develop future leaders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Government institutions are based on European styles but may have local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Foreign officials brought in to 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No self-rule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GOAL: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assimilation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 (the process in which a minority group adopts the customs of the prevailing culture)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Government institutions based only on European styles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-1" charset="2"/>
                        <a:buChar char="v"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Paternalism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" charset="0"/>
                        </a:rPr>
                        <a:t>: people governed in a fatherly way where their needs are provided for but they’re not given rights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Imperialism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Forms of Control</a:t>
            </a:r>
          </a:p>
          <a:p>
            <a:pPr lvl="1" eaLnBrk="1" hangingPunct="1">
              <a:defRPr/>
            </a:pPr>
            <a:r>
              <a:rPr lang="en-US"/>
              <a:t>Colony</a:t>
            </a:r>
          </a:p>
          <a:p>
            <a:pPr lvl="2" eaLnBrk="1" hangingPunct="1">
              <a:defRPr/>
            </a:pPr>
            <a:r>
              <a:rPr lang="en-US"/>
              <a:t>Governed by a foreign power</a:t>
            </a:r>
          </a:p>
          <a:p>
            <a:pPr lvl="1" eaLnBrk="1" hangingPunct="1">
              <a:defRPr/>
            </a:pPr>
            <a:r>
              <a:rPr lang="en-US"/>
              <a:t>Protectorate</a:t>
            </a:r>
          </a:p>
          <a:p>
            <a:pPr lvl="2" eaLnBrk="1" hangingPunct="1">
              <a:defRPr/>
            </a:pPr>
            <a:r>
              <a:rPr lang="en-US"/>
              <a:t>Governs itself, but under outside control</a:t>
            </a:r>
          </a:p>
          <a:p>
            <a:pPr lvl="1" eaLnBrk="1" hangingPunct="1">
              <a:defRPr/>
            </a:pPr>
            <a:r>
              <a:rPr lang="en-US"/>
              <a:t>Sphere of Influence</a:t>
            </a:r>
          </a:p>
          <a:p>
            <a:pPr lvl="2" eaLnBrk="1" hangingPunct="1">
              <a:defRPr/>
            </a:pPr>
            <a:r>
              <a:rPr lang="en-US"/>
              <a:t>Outside power controls investments &amp; trading</a:t>
            </a:r>
          </a:p>
          <a:p>
            <a:pPr lvl="1" eaLnBrk="1" hangingPunct="1">
              <a:defRPr/>
            </a:pPr>
            <a:r>
              <a:rPr lang="en-US"/>
              <a:t>Economic Imperialism</a:t>
            </a:r>
          </a:p>
          <a:p>
            <a:pPr lvl="2" eaLnBrk="1" hangingPunct="1">
              <a:defRPr/>
            </a:pPr>
            <a:r>
              <a:rPr lang="en-US"/>
              <a:t>Private business interests assert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6102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Forms of Imperial Control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Colony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Governed internally by a foreign power	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Protectorate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Own internal government but under control of an outside power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-1" charset="2"/>
              <a:buChar char="§"/>
            </a:pPr>
            <a:r>
              <a:rPr lang="en-US" sz="4400" b="1">
                <a:solidFill>
                  <a:schemeClr val="accent2"/>
                </a:solidFill>
              </a:rPr>
              <a:t>Sphere of Influence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Outside power claims exclusive investment or trading rights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Imperialism:  The policy by which a stronger nation attempts to create an empire by dominating weaker nations economically, politically, culturally, and/or militarily.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The Scramble for Africa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600" dirty="0"/>
              <a:t>Africa Before European Dominion</a:t>
            </a:r>
          </a:p>
          <a:p>
            <a:pPr lvl="1" eaLnBrk="1" hangingPunct="1">
              <a:defRPr/>
            </a:pPr>
            <a:r>
              <a:rPr lang="en-US" dirty="0"/>
              <a:t>Divided into hundreds of ethnic groups</a:t>
            </a:r>
          </a:p>
          <a:p>
            <a:pPr lvl="1" eaLnBrk="1" hangingPunct="1">
              <a:defRPr/>
            </a:pPr>
            <a:r>
              <a:rPr lang="en-US" dirty="0"/>
              <a:t>Followed traditional beliefs, Islam or Christianity</a:t>
            </a:r>
          </a:p>
          <a:p>
            <a:pPr lvl="1" eaLnBrk="1" hangingPunct="1">
              <a:defRPr/>
            </a:pPr>
            <a:r>
              <a:rPr lang="en-US" dirty="0"/>
              <a:t>Nations ranged from large empires to independent villages</a:t>
            </a:r>
          </a:p>
          <a:p>
            <a:pPr lvl="1" eaLnBrk="1" hangingPunct="1">
              <a:defRPr/>
            </a:pPr>
            <a:r>
              <a:rPr lang="en-US" dirty="0"/>
              <a:t>Africans controlled their own trade networks</a:t>
            </a:r>
          </a:p>
          <a:p>
            <a:pPr lvl="1" eaLnBrk="1" hangingPunct="1">
              <a:defRPr/>
            </a:pPr>
            <a:r>
              <a:rPr lang="en-US" dirty="0"/>
              <a:t>Europeans only had contact on African coasts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Factors </a:t>
            </a:r>
            <a:r>
              <a:rPr lang="en-US" dirty="0"/>
              <a:t>Promoting Imperialism in Africa</a:t>
            </a:r>
          </a:p>
          <a:p>
            <a:pPr lvl="2" eaLnBrk="1" hangingPunct="1">
              <a:defRPr/>
            </a:pPr>
            <a:r>
              <a:rPr lang="en-US" dirty="0"/>
              <a:t>European technological superiority</a:t>
            </a:r>
          </a:p>
          <a:p>
            <a:pPr lvl="2" eaLnBrk="1" hangingPunct="1">
              <a:defRPr/>
            </a:pPr>
            <a:r>
              <a:rPr lang="en-US" dirty="0"/>
              <a:t>Europeans had means to control</a:t>
            </a:r>
          </a:p>
          <a:p>
            <a:pPr lvl="2" eaLnBrk="1" hangingPunct="1">
              <a:defRPr/>
            </a:pPr>
            <a:r>
              <a:rPr lang="en-US" dirty="0"/>
              <a:t>New medicines prevent diseases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Division of Africa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6482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The Berlin Conference (1884)</a:t>
            </a:r>
          </a:p>
          <a:p>
            <a:pPr lvl="1" eaLnBrk="1" hangingPunct="1">
              <a:defRPr/>
            </a:pPr>
            <a:r>
              <a:rPr lang="en-US" sz="2000"/>
              <a:t>Europeans leaders divide Africa</a:t>
            </a:r>
          </a:p>
          <a:p>
            <a:pPr lvl="1" eaLnBrk="1" hangingPunct="1">
              <a:defRPr/>
            </a:pPr>
            <a:r>
              <a:rPr lang="en-US" sz="2000"/>
              <a:t>No African ruler invited</a:t>
            </a:r>
          </a:p>
          <a:p>
            <a:pPr lvl="1" eaLnBrk="1" hangingPunct="1">
              <a:defRPr/>
            </a:pPr>
            <a:r>
              <a:rPr lang="en-US" sz="2000"/>
              <a:t>Little or no thought about the complex differences in ethnic groups</a:t>
            </a:r>
          </a:p>
          <a:p>
            <a:pPr lvl="1" eaLnBrk="1" hangingPunct="1">
              <a:defRPr/>
            </a:pPr>
            <a:r>
              <a:rPr lang="en-US" sz="2000"/>
              <a:t>By 1914 – Only independent nations</a:t>
            </a:r>
          </a:p>
          <a:p>
            <a:pPr lvl="2" eaLnBrk="1" hangingPunct="1">
              <a:defRPr/>
            </a:pPr>
            <a:r>
              <a:rPr lang="en-US" sz="1800"/>
              <a:t>Liberia</a:t>
            </a:r>
          </a:p>
          <a:p>
            <a:pPr lvl="2" eaLnBrk="1" hangingPunct="1">
              <a:defRPr/>
            </a:pPr>
            <a:r>
              <a:rPr lang="en-US" sz="1800"/>
              <a:t>Ethiopia</a:t>
            </a:r>
          </a:p>
        </p:txBody>
      </p:sp>
      <p:pic>
        <p:nvPicPr>
          <p:cNvPr id="23556" name="Picture 4" descr="al_conf_berlin_9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419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Imperialism in Africa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7391400" cy="4114800"/>
          </a:xfrm>
        </p:spPr>
        <p:txBody>
          <a:bodyPr/>
          <a:lstStyle/>
          <a:p>
            <a:pPr eaLnBrk="1" hangingPunct="1"/>
            <a:r>
              <a:rPr lang="en-US"/>
              <a:t>Berlin Conference, 1884-1885</a:t>
            </a:r>
          </a:p>
          <a:p>
            <a:pPr lvl="1" eaLnBrk="1" hangingPunct="1"/>
            <a:r>
              <a:rPr lang="en-US"/>
              <a:t>European nations met to lay down rules for the division of Africa</a:t>
            </a:r>
          </a:p>
        </p:txBody>
      </p:sp>
      <p:pic>
        <p:nvPicPr>
          <p:cNvPr id="19460" name="Picture 4" descr="BD0717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3429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14800" y="3733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19600" y="3429000"/>
            <a:ext cx="4267200" cy="284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Any European nation could claim land in Africa by telling the others and showing they could control the area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Europeans paid no attention to the ethnic and linguistic divisions in Africa when dividing it amongst themselves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/>
              <a:t>No African leaders attended this meeting… Why might that be unfair??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"/>
            <a:ext cx="5486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715000" y="685800"/>
            <a:ext cx="3429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According to this cartoon, which European countries were fighting for a position in Africa?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/>
              <a:t>How did the Berlin Conference lead to the situation shown in the cartoon?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African Resistance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Africans Confront Imperialism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Broad resistance, but Europeans have superior weapons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Unsuccessful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Algeria fights the French for 50 years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German East Africa resistance results in 75,000 deaths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Successful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Ethiopia under Emperor Menelik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Plays Europeans against each other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Stockpiles modern weapons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Defeats Italy and remains independent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144780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029325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Positive Impacts of Colonial Rule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229600" cy="55149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Reduced local warfare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Improved sanitation, hospitals &amp; education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African products popular in European Market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Improved </a:t>
            </a:r>
            <a:r>
              <a:rPr lang="en-US" sz="4400" b="1">
                <a:solidFill>
                  <a:schemeClr val="accent2"/>
                </a:solidFill>
              </a:rPr>
              <a:t>infrastructure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Railroads,dams, telephones &amp; telegraph lines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1912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C0C0C0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Negative impacts of Colonial Rule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05800" cy="55149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Lost land &amp; independence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Death caused by new disease &amp; resistance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Change to </a:t>
            </a:r>
            <a:r>
              <a:rPr lang="en-US" sz="4400" b="1">
                <a:solidFill>
                  <a:schemeClr val="accent2"/>
                </a:solidFill>
              </a:rPr>
              <a:t>cash crops</a:t>
            </a:r>
            <a:r>
              <a:rPr lang="en-US" sz="4400"/>
              <a:t> resulted in famine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4400"/>
              <a:t>Breakdown of traditional culture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-1" charset="2"/>
              <a:buChar char="v"/>
            </a:pPr>
            <a:r>
              <a:rPr lang="en-US" sz="4400"/>
              <a:t> European establishment of boundaries (</a:t>
            </a:r>
            <a:r>
              <a:rPr lang="en-US" sz="4400">
                <a:solidFill>
                  <a:srgbClr val="FF0000"/>
                </a:solidFill>
              </a:rPr>
              <a:t>Problem today</a:t>
            </a:r>
            <a:r>
              <a:rPr lang="en-US" sz="440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Impact of Imperialism in Africa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143000"/>
            <a:ext cx="3429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POSITIVE</a:t>
            </a:r>
          </a:p>
          <a:p>
            <a:pPr lvl="1" eaLnBrk="1" hangingPunct="1"/>
            <a:r>
              <a:rPr lang="en-US" sz="2000"/>
              <a:t>Local warfare reduced</a:t>
            </a:r>
          </a:p>
          <a:p>
            <a:pPr lvl="1" eaLnBrk="1" hangingPunct="1"/>
            <a:r>
              <a:rPr lang="en-US" sz="2000"/>
              <a:t>Improved sanitation</a:t>
            </a:r>
          </a:p>
          <a:p>
            <a:pPr lvl="1" eaLnBrk="1" hangingPunct="1"/>
            <a:r>
              <a:rPr lang="en-US" sz="2000"/>
              <a:t>Hospitals  led to increased lifespan</a:t>
            </a:r>
          </a:p>
          <a:p>
            <a:pPr lvl="1" eaLnBrk="1" hangingPunct="1"/>
            <a:r>
              <a:rPr lang="en-US" sz="2000"/>
              <a:t>Schools led to increased literacy</a:t>
            </a:r>
          </a:p>
          <a:p>
            <a:pPr lvl="1" eaLnBrk="1" hangingPunct="1"/>
            <a:r>
              <a:rPr lang="en-US" sz="2000"/>
              <a:t>Economic growth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05200" y="1981200"/>
            <a:ext cx="4038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Loss of land and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Men forced to work in European owned mines and on European owned farms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Contempt for traditional culture and admiration of European culture = identity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Dividing up of Africa = artificial boundaries divided kinship groups and united rivals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is imperialism?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seizure (takeover) of a country or territory by a stronger </a:t>
            </a:r>
            <a:r>
              <a:rPr lang="en-US" dirty="0" smtClean="0"/>
              <a:t>country</a:t>
            </a:r>
          </a:p>
          <a:p>
            <a:pPr>
              <a:defRPr/>
            </a:pPr>
            <a:r>
              <a:rPr lang="en-US" dirty="0"/>
              <a:t>Europeans want to control all aspects of their colonies</a:t>
            </a:r>
          </a:p>
          <a:p>
            <a:pPr lvl="1">
              <a:defRPr/>
            </a:pPr>
            <a:r>
              <a:rPr lang="en-US" dirty="0"/>
              <a:t>Politics</a:t>
            </a:r>
          </a:p>
          <a:p>
            <a:pPr lvl="1">
              <a:defRPr/>
            </a:pPr>
            <a:r>
              <a:rPr lang="en-US" dirty="0"/>
              <a:t>Society</a:t>
            </a:r>
          </a:p>
          <a:p>
            <a:pPr lvl="1">
              <a:defRPr/>
            </a:pPr>
            <a:r>
              <a:rPr lang="en-US" dirty="0"/>
              <a:t>Economy</a:t>
            </a:r>
          </a:p>
          <a:p>
            <a:pPr lvl="1">
              <a:defRPr/>
            </a:pPr>
            <a:r>
              <a:rPr lang="en-US" dirty="0"/>
              <a:t>Culture and customs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Legacy of Imperialism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Negative Effects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Africans lose land and independence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Many lives are lost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Traditional cultures breakdown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Division of Africa creates problems that continue today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Positive Effects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Reduces local fighting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Sanitation improves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Hospitals and schools created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Technology brings economic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400800" y="0"/>
            <a:ext cx="2743200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800" dirty="0">
                <a:latin typeface="Arial" pitchFamily="-1" charset="0"/>
              </a:rPr>
              <a:t>Causes of Imperialism:</a:t>
            </a:r>
          </a:p>
          <a:p>
            <a:pPr marL="457200" indent="-457200"/>
            <a:endParaRPr lang="en-US" sz="2800" dirty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>
                <a:latin typeface="Arial" pitchFamily="-1" charset="0"/>
              </a:rPr>
              <a:t>Agricultural </a:t>
            </a:r>
            <a:r>
              <a:rPr lang="en-US" sz="2800" dirty="0" smtClean="0">
                <a:latin typeface="Arial" pitchFamily="-1" charset="0"/>
              </a:rPr>
              <a:t>Revolution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>
                <a:latin typeface="Arial" pitchFamily="-1" charset="0"/>
              </a:rPr>
              <a:t>Industrial </a:t>
            </a:r>
            <a:r>
              <a:rPr lang="en-US" sz="2800" dirty="0" smtClean="0">
                <a:latin typeface="Arial" pitchFamily="-1" charset="0"/>
              </a:rPr>
              <a:t>Revolution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>
              <a:buFontTx/>
              <a:buAutoNum type="arabicParenR"/>
            </a:pPr>
            <a:r>
              <a:rPr lang="en-US" sz="2800" dirty="0" smtClean="0">
                <a:latin typeface="Arial" pitchFamily="-1" charset="0"/>
              </a:rPr>
              <a:t>Nationalism</a:t>
            </a:r>
          </a:p>
          <a:p>
            <a:pPr marL="457200" indent="-457200">
              <a:buFontTx/>
              <a:buAutoNum type="arabicParenR"/>
            </a:pPr>
            <a:endParaRPr lang="en-US" sz="2800" dirty="0" smtClean="0">
              <a:latin typeface="Arial" pitchFamily="-1" charset="0"/>
            </a:endParaRPr>
          </a:p>
          <a:p>
            <a:pPr marL="457200" indent="-457200"/>
            <a:r>
              <a:rPr lang="en-US" sz="2800" dirty="0">
                <a:latin typeface="Arial" pitchFamily="-1" charset="0"/>
              </a:rPr>
              <a:t>4) Social Darwinism</a:t>
            </a:r>
          </a:p>
        </p:txBody>
      </p:sp>
      <p:pic>
        <p:nvPicPr>
          <p:cNvPr id="13315" name="Picture 5" descr="Imperia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94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870267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dirty="0"/>
              <a:t>Causes of Imperialism: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1) Agricultural </a:t>
            </a:r>
            <a:r>
              <a:rPr lang="en-US" dirty="0"/>
              <a:t>Revolution</a:t>
            </a:r>
          </a:p>
          <a:p>
            <a:pPr marL="457200" indent="-457200"/>
            <a:r>
              <a:rPr lang="en-US" dirty="0"/>
              <a:t>	a) more food = more people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more people need more space to live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2) Industrial Revolution</a:t>
            </a:r>
          </a:p>
          <a:p>
            <a:pPr marL="457200" indent="-457200"/>
            <a:r>
              <a:rPr lang="en-US" dirty="0"/>
              <a:t>	a) need more and more natural resources to use in factories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need new supplies of labor to keep wages low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c</a:t>
            </a:r>
            <a:r>
              <a:rPr lang="en-US" dirty="0"/>
              <a:t>) need to find new markets of people to buy products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3) Nationalism </a:t>
            </a:r>
          </a:p>
          <a:p>
            <a:pPr marL="457200" indent="-457200"/>
            <a:r>
              <a:rPr lang="en-US" dirty="0"/>
              <a:t>	a) countries prove their greatness by acquiring colonies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countries compete with each other to get more colonies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4) Social Darwinism</a:t>
            </a:r>
          </a:p>
          <a:p>
            <a:pPr marL="457200" indent="-457200"/>
            <a:r>
              <a:rPr lang="en-US" dirty="0"/>
              <a:t>	a) strong countries should rule over weak countries</a:t>
            </a:r>
          </a:p>
          <a:p>
            <a:pPr marL="457200" indent="-457200"/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) spread Western Civilization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185312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Industrialization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304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Industrialists needed more </a:t>
            </a:r>
            <a:r>
              <a:rPr lang="en-US" u="sng"/>
              <a:t>raw materials</a:t>
            </a:r>
            <a:r>
              <a:rPr lang="en-US"/>
              <a:t> to supply their factories, and foreign markets where they could sell their </a:t>
            </a:r>
            <a:r>
              <a:rPr lang="en-US" u="sng"/>
              <a:t>finished</a:t>
            </a:r>
            <a:r>
              <a:rPr lang="en-US"/>
              <a:t> products.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304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Industrialists also needed places to </a:t>
            </a:r>
            <a:r>
              <a:rPr lang="en-US" u="sng"/>
              <a:t>invest</a:t>
            </a:r>
            <a:r>
              <a:rPr lang="en-US"/>
              <a:t> their profits, which would multiply their riches.</a:t>
            </a:r>
          </a:p>
        </p:txBody>
      </p:sp>
      <p:pic>
        <p:nvPicPr>
          <p:cNvPr id="20487" name="Picture 1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10896" t="494" r="19366" b="690"/>
          <a:stretch>
            <a:fillRect/>
          </a:stretch>
        </p:blipFill>
        <p:spPr bwMode="auto">
          <a:xfrm>
            <a:off x="3276600" y="1219200"/>
            <a:ext cx="5715000" cy="548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8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8100"/>
            <a:ext cx="92456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139315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Nationalism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638800" y="18288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National pride led many nations to strive for a world </a:t>
            </a:r>
            <a:r>
              <a:rPr lang="en-US" u="sng"/>
              <a:t>empire</a:t>
            </a:r>
            <a:r>
              <a:rPr lang="en-US"/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38800" y="29718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Most Europeans felt their nationality was </a:t>
            </a:r>
            <a:r>
              <a:rPr lang="en-US" u="sng"/>
              <a:t>superior</a:t>
            </a:r>
            <a:r>
              <a:rPr lang="en-US"/>
              <a:t> to that of the Africans and Asians.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38800" y="44196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</a:t>
            </a:r>
            <a:r>
              <a:rPr lang="en-US" u="sng"/>
              <a:t>English</a:t>
            </a:r>
            <a:r>
              <a:rPr lang="en-US"/>
              <a:t> boasted, “The sun never sets on the British Empire.”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38800" y="54864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Kaiser Wilhelm wanted </a:t>
            </a:r>
            <a:r>
              <a:rPr lang="en-US" u="sng"/>
              <a:t>Germany</a:t>
            </a:r>
            <a:r>
              <a:rPr lang="en-US"/>
              <a:t> to have its “place in the sun.”</a:t>
            </a:r>
          </a:p>
        </p:txBody>
      </p:sp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4"/>
          <a:srcRect l="19279" t="6306" b="5405"/>
          <a:stretch>
            <a:fillRect/>
          </a:stretch>
        </p:blipFill>
        <p:spPr bwMode="auto">
          <a:xfrm>
            <a:off x="0" y="1219200"/>
            <a:ext cx="5618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Causes of Imperialism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65</TotalTime>
  <Words>959</Words>
  <Application>Microsoft Macintosh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Venture</vt:lpstr>
      <vt:lpstr>PowerPoint Presentation</vt:lpstr>
      <vt:lpstr>PowerPoint Presentation</vt:lpstr>
      <vt:lpstr>What is imperialism?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Motives</vt:lpstr>
      <vt:lpstr>Driven by technological advances</vt:lpstr>
      <vt:lpstr>Types of Imperialism</vt:lpstr>
      <vt:lpstr>Forms of Imperialism Types of Management</vt:lpstr>
      <vt:lpstr>Types of Imperialism</vt:lpstr>
      <vt:lpstr>PowerPoint Presentation</vt:lpstr>
      <vt:lpstr> The Scramble for Africa</vt:lpstr>
      <vt:lpstr>PowerPoint Presentation</vt:lpstr>
      <vt:lpstr>The Division of Africa</vt:lpstr>
      <vt:lpstr>Imperialism in Africa</vt:lpstr>
      <vt:lpstr>PowerPoint Presentation</vt:lpstr>
      <vt:lpstr>African Resistance</vt:lpstr>
      <vt:lpstr>PowerPoint Presentation</vt:lpstr>
      <vt:lpstr>PowerPoint Presentation</vt:lpstr>
      <vt:lpstr>PowerPoint Presentation</vt:lpstr>
      <vt:lpstr>Impact of Imperialism in Africa</vt:lpstr>
      <vt:lpstr>Legacy of Imperialism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Karen Chandler</cp:lastModifiedBy>
  <cp:revision>4</cp:revision>
  <dcterms:created xsi:type="dcterms:W3CDTF">2015-01-06T05:46:56Z</dcterms:created>
  <dcterms:modified xsi:type="dcterms:W3CDTF">2016-12-28T22:49:24Z</dcterms:modified>
</cp:coreProperties>
</file>