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0" r:id="rId2"/>
  </p:sldMasterIdLst>
  <p:notesMasterIdLst>
    <p:notesMasterId r:id="rId26"/>
  </p:notesMasterIdLst>
  <p:handoutMasterIdLst>
    <p:handoutMasterId r:id="rId27"/>
  </p:handoutMasterIdLst>
  <p:sldIdLst>
    <p:sldId id="272" r:id="rId3"/>
    <p:sldId id="258" r:id="rId4"/>
    <p:sldId id="274" r:id="rId5"/>
    <p:sldId id="261" r:id="rId6"/>
    <p:sldId id="262" r:id="rId7"/>
    <p:sldId id="263" r:id="rId8"/>
    <p:sldId id="264" r:id="rId9"/>
    <p:sldId id="283" r:id="rId10"/>
    <p:sldId id="266" r:id="rId11"/>
    <p:sldId id="275" r:id="rId12"/>
    <p:sldId id="267" r:id="rId13"/>
    <p:sldId id="276" r:id="rId14"/>
    <p:sldId id="284" r:id="rId15"/>
    <p:sldId id="268" r:id="rId16"/>
    <p:sldId id="278" r:id="rId17"/>
    <p:sldId id="269" r:id="rId18"/>
    <p:sldId id="280" r:id="rId19"/>
    <p:sldId id="270" r:id="rId20"/>
    <p:sldId id="281" r:id="rId21"/>
    <p:sldId id="279" r:id="rId22"/>
    <p:sldId id="271" r:id="rId23"/>
    <p:sldId id="285" r:id="rId24"/>
    <p:sldId id="282" r:id="rId25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L" initials="JL" lastIdx="23" clrIdx="0"/>
  <p:cmAuthor id="1" name="cynth" initials="c" lastIdx="35" clrIdx="1"/>
  <p:cmAuthor id="2" name="Shauna Harrison" initials="SH" lastIdx="8" clrIdx="2"/>
  <p:cmAuthor id="3" name="Cynthia Wilde" initials="CW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62" autoAdjust="0"/>
    <p:restoredTop sz="80072" autoAdjust="0"/>
  </p:normalViewPr>
  <p:slideViewPr>
    <p:cSldViewPr snapToGrid="0">
      <p:cViewPr varScale="1">
        <p:scale>
          <a:sx n="92" d="100"/>
          <a:sy n="92" d="100"/>
        </p:scale>
        <p:origin x="-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338" y="9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DA571-3A09-4AD8-9907-1D97EE8DF2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591AB-C67A-4979-8BCE-81A259A5F15F}">
      <dgm:prSet phldrT="[Text]" custT="1"/>
      <dgm:spPr>
        <a:solidFill>
          <a:srgbClr val="333399"/>
        </a:solidFill>
      </dgm:spPr>
      <dgm:t>
        <a:bodyPr/>
        <a:lstStyle/>
        <a:p>
          <a:r>
            <a:rPr lang="en-US" sz="2400" noProof="0" dirty="0" smtClean="0"/>
            <a:t>Cause</a:t>
          </a:r>
          <a:endParaRPr lang="en-US" sz="2400" noProof="0" dirty="0"/>
        </a:p>
      </dgm:t>
    </dgm:pt>
    <dgm:pt modelId="{8B0F577B-4658-4971-B99A-A80444143A20}" type="parTrans" cxnId="{A3AA039C-DE67-4129-9BBB-37D4DCC9F503}">
      <dgm:prSet/>
      <dgm:spPr/>
      <dgm:t>
        <a:bodyPr/>
        <a:lstStyle/>
        <a:p>
          <a:endParaRPr lang="en-US"/>
        </a:p>
      </dgm:t>
    </dgm:pt>
    <dgm:pt modelId="{520878B9-0D0F-4BD7-8108-5760414F947A}" type="sibTrans" cxnId="{A3AA039C-DE67-4129-9BBB-37D4DCC9F503}">
      <dgm:prSet/>
      <dgm:spPr/>
      <dgm:t>
        <a:bodyPr/>
        <a:lstStyle/>
        <a:p>
          <a:endParaRPr lang="en-US"/>
        </a:p>
      </dgm:t>
    </dgm:pt>
    <dgm:pt modelId="{9D7D1776-B943-4B8A-878E-A4343BE73607}">
      <dgm:prSet phldrT="[Text]" custT="1"/>
      <dgm:spPr/>
      <dgm:t>
        <a:bodyPr/>
        <a:lstStyle/>
        <a:p>
          <a:r>
            <a:rPr lang="en-US" sz="2400" noProof="0" dirty="0" smtClean="0"/>
            <a:t>Fall of the Roman Empire</a:t>
          </a:r>
          <a:endParaRPr lang="en-US" sz="2400" noProof="0" dirty="0"/>
        </a:p>
      </dgm:t>
    </dgm:pt>
    <dgm:pt modelId="{D51423B9-F15F-4369-B311-FD6047C91FFF}" type="parTrans" cxnId="{9D7B2DC9-996F-4A3F-95C5-338C1271BAC0}">
      <dgm:prSet/>
      <dgm:spPr/>
      <dgm:t>
        <a:bodyPr/>
        <a:lstStyle/>
        <a:p>
          <a:endParaRPr lang="en-US"/>
        </a:p>
      </dgm:t>
    </dgm:pt>
    <dgm:pt modelId="{5EA4B445-C33B-4F51-8E74-A3C9B62FAFAE}" type="sibTrans" cxnId="{9D7B2DC9-996F-4A3F-95C5-338C1271BAC0}">
      <dgm:prSet/>
      <dgm:spPr/>
      <dgm:t>
        <a:bodyPr/>
        <a:lstStyle/>
        <a:p>
          <a:endParaRPr lang="en-US"/>
        </a:p>
      </dgm:t>
    </dgm:pt>
    <dgm:pt modelId="{64E45060-BF13-49E3-AC1B-78155E8BA17A}">
      <dgm:prSet phldrT="[Text]" custT="1"/>
      <dgm:spPr>
        <a:solidFill>
          <a:srgbClr val="333399"/>
        </a:solidFill>
      </dgm:spPr>
      <dgm:t>
        <a:bodyPr/>
        <a:lstStyle/>
        <a:p>
          <a:r>
            <a:rPr lang="en-US" sz="2400" noProof="0" dirty="0" smtClean="0"/>
            <a:t>Effects</a:t>
          </a:r>
          <a:endParaRPr lang="en-US" sz="2400" noProof="0" dirty="0"/>
        </a:p>
      </dgm:t>
    </dgm:pt>
    <dgm:pt modelId="{BF023DBE-8411-41D4-A7C8-7444C995EE81}" type="parTrans" cxnId="{AB91C5BD-DFCF-4D44-95C0-5B57F4AF1549}">
      <dgm:prSet/>
      <dgm:spPr/>
      <dgm:t>
        <a:bodyPr/>
        <a:lstStyle/>
        <a:p>
          <a:endParaRPr lang="en-US"/>
        </a:p>
      </dgm:t>
    </dgm:pt>
    <dgm:pt modelId="{55565154-6AEE-4B65-919E-7EE8F0FD913A}" type="sibTrans" cxnId="{AB91C5BD-DFCF-4D44-95C0-5B57F4AF1549}">
      <dgm:prSet/>
      <dgm:spPr/>
      <dgm:t>
        <a:bodyPr/>
        <a:lstStyle/>
        <a:p>
          <a:endParaRPr lang="en-US"/>
        </a:p>
      </dgm:t>
    </dgm:pt>
    <dgm:pt modelId="{614FC8C3-8528-4BEE-B5AC-3FE9E2FEABC6}">
      <dgm:prSet phldrT="[Text]" custT="1"/>
      <dgm:spPr/>
      <dgm:t>
        <a:bodyPr/>
        <a:lstStyle/>
        <a:p>
          <a:r>
            <a:rPr lang="en-US" sz="2400" noProof="0" dirty="0" smtClean="0"/>
            <a:t>Study of medicine prohibited</a:t>
          </a:r>
          <a:endParaRPr lang="en-US" sz="2400" noProof="0" dirty="0"/>
        </a:p>
      </dgm:t>
    </dgm:pt>
    <dgm:pt modelId="{3D8FD35D-E1EC-461E-B53C-EFE9FF63177B}" type="parTrans" cxnId="{F71938B7-C2C2-4133-96E6-3DBAEE6F1C6E}">
      <dgm:prSet/>
      <dgm:spPr/>
      <dgm:t>
        <a:bodyPr/>
        <a:lstStyle/>
        <a:p>
          <a:endParaRPr lang="en-US"/>
        </a:p>
      </dgm:t>
    </dgm:pt>
    <dgm:pt modelId="{D50DED11-4F90-4145-B1DE-2C7A70AB48CC}" type="sibTrans" cxnId="{F71938B7-C2C2-4133-96E6-3DBAEE6F1C6E}">
      <dgm:prSet/>
      <dgm:spPr/>
      <dgm:t>
        <a:bodyPr/>
        <a:lstStyle/>
        <a:p>
          <a:endParaRPr lang="en-US"/>
        </a:p>
      </dgm:t>
    </dgm:pt>
    <dgm:pt modelId="{6C28A040-3E16-475D-9B59-853BE194EB0D}">
      <dgm:prSet phldrT="[Text]" custT="1"/>
      <dgm:spPr/>
      <dgm:t>
        <a:bodyPr/>
        <a:lstStyle/>
        <a:p>
          <a:r>
            <a:rPr lang="en-US" sz="2400" noProof="0" dirty="0" smtClean="0"/>
            <a:t>Rampant epidemics</a:t>
          </a:r>
          <a:endParaRPr lang="en-US" sz="2400" noProof="0" dirty="0"/>
        </a:p>
      </dgm:t>
    </dgm:pt>
    <dgm:pt modelId="{7B13755F-B009-4DF2-999D-F81CD849B405}" type="parTrans" cxnId="{76B67528-AF0D-4D60-856B-2538FB3E4486}">
      <dgm:prSet/>
      <dgm:spPr/>
      <dgm:t>
        <a:bodyPr/>
        <a:lstStyle/>
        <a:p>
          <a:endParaRPr lang="en-US"/>
        </a:p>
      </dgm:t>
    </dgm:pt>
    <dgm:pt modelId="{1DED9D46-3339-46BF-BD30-D7415FB85472}" type="sibTrans" cxnId="{76B67528-AF0D-4D60-856B-2538FB3E4486}">
      <dgm:prSet/>
      <dgm:spPr/>
      <dgm:t>
        <a:bodyPr/>
        <a:lstStyle/>
        <a:p>
          <a:endParaRPr lang="en-US"/>
        </a:p>
      </dgm:t>
    </dgm:pt>
    <dgm:pt modelId="{5749AEE3-5893-4D5E-867A-F1A7DF1265C8}">
      <dgm:prSet phldrT="[Text]" custT="1"/>
      <dgm:spPr/>
      <dgm:t>
        <a:bodyPr/>
        <a:lstStyle/>
        <a:p>
          <a:r>
            <a:rPr lang="en-US" sz="2400" noProof="0" dirty="0" smtClean="0"/>
            <a:t>No major breakthroughs in medicine or health care</a:t>
          </a:r>
          <a:endParaRPr lang="en-US" sz="2400" noProof="0" dirty="0"/>
        </a:p>
      </dgm:t>
    </dgm:pt>
    <dgm:pt modelId="{C68302FC-1DF6-4AC2-A059-073FE6204963}" type="parTrans" cxnId="{807BDAA5-91EB-42FF-B967-AE52C57675B7}">
      <dgm:prSet/>
      <dgm:spPr/>
      <dgm:t>
        <a:bodyPr/>
        <a:lstStyle/>
        <a:p>
          <a:endParaRPr lang="en-US"/>
        </a:p>
      </dgm:t>
    </dgm:pt>
    <dgm:pt modelId="{86C8F86D-EEC7-44A9-B6B7-8125A8E17017}" type="sibTrans" cxnId="{807BDAA5-91EB-42FF-B967-AE52C57675B7}">
      <dgm:prSet/>
      <dgm:spPr/>
      <dgm:t>
        <a:bodyPr/>
        <a:lstStyle/>
        <a:p>
          <a:endParaRPr lang="en-US"/>
        </a:p>
      </dgm:t>
    </dgm:pt>
    <dgm:pt modelId="{84D32594-7EA3-40E2-867B-51C70A07DEFC}">
      <dgm:prSet phldrT="[Text]" custT="1"/>
      <dgm:spPr/>
      <dgm:t>
        <a:bodyPr/>
        <a:lstStyle/>
        <a:p>
          <a:endParaRPr lang="en-US" sz="2400" noProof="0" dirty="0"/>
        </a:p>
      </dgm:t>
    </dgm:pt>
    <dgm:pt modelId="{D8D4AC09-6695-4093-A9FC-E84928C8A6CB}" type="sibTrans" cxnId="{5D01071B-3899-4671-9A75-240E91D8D698}">
      <dgm:prSet/>
      <dgm:spPr/>
      <dgm:t>
        <a:bodyPr/>
        <a:lstStyle/>
        <a:p>
          <a:endParaRPr lang="en-US"/>
        </a:p>
      </dgm:t>
    </dgm:pt>
    <dgm:pt modelId="{CAE2F565-A14B-4193-884E-7963B8D5CCD8}" type="parTrans" cxnId="{5D01071B-3899-4671-9A75-240E91D8D698}">
      <dgm:prSet/>
      <dgm:spPr/>
      <dgm:t>
        <a:bodyPr/>
        <a:lstStyle/>
        <a:p>
          <a:endParaRPr lang="en-US"/>
        </a:p>
      </dgm:t>
    </dgm:pt>
    <dgm:pt modelId="{01B843D0-A660-4CB2-A1DF-A3B97AFE0658}" type="pres">
      <dgm:prSet presAssocID="{226DA571-3A09-4AD8-9907-1D97EE8DF2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A3F7BD-F2B5-4775-9220-D5C3AB7CC8E4}" type="pres">
      <dgm:prSet presAssocID="{C53591AB-C67A-4979-8BCE-81A259A5F15F}" presName="composite" presStyleCnt="0"/>
      <dgm:spPr/>
    </dgm:pt>
    <dgm:pt modelId="{D7EA6E99-5144-4ACE-8918-1935D1EA98DF}" type="pres">
      <dgm:prSet presAssocID="{C53591AB-C67A-4979-8BCE-81A259A5F1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C0B2-69E7-40A3-ABBD-F0A4C3EC1FEC}" type="pres">
      <dgm:prSet presAssocID="{C53591AB-C67A-4979-8BCE-81A259A5F15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B2731-AFDB-4336-9E09-C2FA816CAD85}" type="pres">
      <dgm:prSet presAssocID="{520878B9-0D0F-4BD7-8108-5760414F947A}" presName="space" presStyleCnt="0"/>
      <dgm:spPr/>
    </dgm:pt>
    <dgm:pt modelId="{249D4B6F-7076-4D94-9854-D2B72C4C24E0}" type="pres">
      <dgm:prSet presAssocID="{64E45060-BF13-49E3-AC1B-78155E8BA17A}" presName="composite" presStyleCnt="0"/>
      <dgm:spPr/>
    </dgm:pt>
    <dgm:pt modelId="{D8FB70F2-DFEA-4494-9F81-2295E604EFE7}" type="pres">
      <dgm:prSet presAssocID="{64E45060-BF13-49E3-AC1B-78155E8BA17A}" presName="parTx" presStyleLbl="alignNode1" presStyleIdx="1" presStyleCnt="2" custScaleX="1781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264AB-53F9-42B6-95E6-6CF13B317512}" type="pres">
      <dgm:prSet presAssocID="{64E45060-BF13-49E3-AC1B-78155E8BA17A}" presName="desTx" presStyleLbl="alignAccFollowNode1" presStyleIdx="1" presStyleCnt="2" custScaleX="18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F5B81-4D29-47F4-BAA4-DD8844CEAE48}" type="presOf" srcId="{614FC8C3-8528-4BEE-B5AC-3FE9E2FEABC6}" destId="{7B3264AB-53F9-42B6-95E6-6CF13B317512}" srcOrd="0" destOrd="0" presId="urn:microsoft.com/office/officeart/2005/8/layout/hList1"/>
    <dgm:cxn modelId="{EB7874C7-1750-4A08-B26D-A64513D92335}" type="presOf" srcId="{64E45060-BF13-49E3-AC1B-78155E8BA17A}" destId="{D8FB70F2-DFEA-4494-9F81-2295E604EFE7}" srcOrd="0" destOrd="0" presId="urn:microsoft.com/office/officeart/2005/8/layout/hList1"/>
    <dgm:cxn modelId="{A3AA039C-DE67-4129-9BBB-37D4DCC9F503}" srcId="{226DA571-3A09-4AD8-9907-1D97EE8DF2FC}" destId="{C53591AB-C67A-4979-8BCE-81A259A5F15F}" srcOrd="0" destOrd="0" parTransId="{8B0F577B-4658-4971-B99A-A80444143A20}" sibTransId="{520878B9-0D0F-4BD7-8108-5760414F947A}"/>
    <dgm:cxn modelId="{67FFC879-A654-447D-8EED-EAE2CB23A4F1}" type="presOf" srcId="{C53591AB-C67A-4979-8BCE-81A259A5F15F}" destId="{D7EA6E99-5144-4ACE-8918-1935D1EA98DF}" srcOrd="0" destOrd="0" presId="urn:microsoft.com/office/officeart/2005/8/layout/hList1"/>
    <dgm:cxn modelId="{1538E625-B15F-4762-8692-1C29F1959CB2}" type="presOf" srcId="{9D7D1776-B943-4B8A-878E-A4343BE73607}" destId="{F845C0B2-69E7-40A3-ABBD-F0A4C3EC1FEC}" srcOrd="0" destOrd="0" presId="urn:microsoft.com/office/officeart/2005/8/layout/hList1"/>
    <dgm:cxn modelId="{D923B6BE-3F9D-4944-A8A3-6CA7715C3180}" type="presOf" srcId="{226DA571-3A09-4AD8-9907-1D97EE8DF2FC}" destId="{01B843D0-A660-4CB2-A1DF-A3B97AFE0658}" srcOrd="0" destOrd="0" presId="urn:microsoft.com/office/officeart/2005/8/layout/hList1"/>
    <dgm:cxn modelId="{3AC83A80-7294-42EE-B269-FBEEF8C0DEE0}" type="presOf" srcId="{5749AEE3-5893-4D5E-867A-F1A7DF1265C8}" destId="{7B3264AB-53F9-42B6-95E6-6CF13B317512}" srcOrd="0" destOrd="1" presId="urn:microsoft.com/office/officeart/2005/8/layout/hList1"/>
    <dgm:cxn modelId="{807BDAA5-91EB-42FF-B967-AE52C57675B7}" srcId="{64E45060-BF13-49E3-AC1B-78155E8BA17A}" destId="{5749AEE3-5893-4D5E-867A-F1A7DF1265C8}" srcOrd="1" destOrd="0" parTransId="{C68302FC-1DF6-4AC2-A059-073FE6204963}" sibTransId="{86C8F86D-EEC7-44A9-B6B7-8125A8E17017}"/>
    <dgm:cxn modelId="{DC336DD9-5309-42E7-932C-E83E901996D1}" type="presOf" srcId="{6C28A040-3E16-475D-9B59-853BE194EB0D}" destId="{7B3264AB-53F9-42B6-95E6-6CF13B317512}" srcOrd="0" destOrd="2" presId="urn:microsoft.com/office/officeart/2005/8/layout/hList1"/>
    <dgm:cxn modelId="{9D7B2DC9-996F-4A3F-95C5-338C1271BAC0}" srcId="{C53591AB-C67A-4979-8BCE-81A259A5F15F}" destId="{9D7D1776-B943-4B8A-878E-A4343BE73607}" srcOrd="0" destOrd="0" parTransId="{D51423B9-F15F-4369-B311-FD6047C91FFF}" sibTransId="{5EA4B445-C33B-4F51-8E74-A3C9B62FAFAE}"/>
    <dgm:cxn modelId="{AB91C5BD-DFCF-4D44-95C0-5B57F4AF1549}" srcId="{226DA571-3A09-4AD8-9907-1D97EE8DF2FC}" destId="{64E45060-BF13-49E3-AC1B-78155E8BA17A}" srcOrd="1" destOrd="0" parTransId="{BF023DBE-8411-41D4-A7C8-7444C995EE81}" sibTransId="{55565154-6AEE-4B65-919E-7EE8F0FD913A}"/>
    <dgm:cxn modelId="{5D01071B-3899-4671-9A75-240E91D8D698}" srcId="{64E45060-BF13-49E3-AC1B-78155E8BA17A}" destId="{84D32594-7EA3-40E2-867B-51C70A07DEFC}" srcOrd="3" destOrd="0" parTransId="{CAE2F565-A14B-4193-884E-7963B8D5CCD8}" sibTransId="{D8D4AC09-6695-4093-A9FC-E84928C8A6CB}"/>
    <dgm:cxn modelId="{F71938B7-C2C2-4133-96E6-3DBAEE6F1C6E}" srcId="{64E45060-BF13-49E3-AC1B-78155E8BA17A}" destId="{614FC8C3-8528-4BEE-B5AC-3FE9E2FEABC6}" srcOrd="0" destOrd="0" parTransId="{3D8FD35D-E1EC-461E-B53C-EFE9FF63177B}" sibTransId="{D50DED11-4F90-4145-B1DE-2C7A70AB48CC}"/>
    <dgm:cxn modelId="{5BD19E03-C2B7-4CEB-89AD-864B35DFA3AA}" type="presOf" srcId="{84D32594-7EA3-40E2-867B-51C70A07DEFC}" destId="{7B3264AB-53F9-42B6-95E6-6CF13B317512}" srcOrd="0" destOrd="3" presId="urn:microsoft.com/office/officeart/2005/8/layout/hList1"/>
    <dgm:cxn modelId="{76B67528-AF0D-4D60-856B-2538FB3E4486}" srcId="{64E45060-BF13-49E3-AC1B-78155E8BA17A}" destId="{6C28A040-3E16-475D-9B59-853BE194EB0D}" srcOrd="2" destOrd="0" parTransId="{7B13755F-B009-4DF2-999D-F81CD849B405}" sibTransId="{1DED9D46-3339-46BF-BD30-D7415FB85472}"/>
    <dgm:cxn modelId="{AADD9BE5-FC94-4F50-A749-A21760E65FBE}" type="presParOf" srcId="{01B843D0-A660-4CB2-A1DF-A3B97AFE0658}" destId="{10A3F7BD-F2B5-4775-9220-D5C3AB7CC8E4}" srcOrd="0" destOrd="0" presId="urn:microsoft.com/office/officeart/2005/8/layout/hList1"/>
    <dgm:cxn modelId="{6C6964FC-83BD-41ED-808F-999BB10DA945}" type="presParOf" srcId="{10A3F7BD-F2B5-4775-9220-D5C3AB7CC8E4}" destId="{D7EA6E99-5144-4ACE-8918-1935D1EA98DF}" srcOrd="0" destOrd="0" presId="urn:microsoft.com/office/officeart/2005/8/layout/hList1"/>
    <dgm:cxn modelId="{5A9C207F-780A-4948-AE0A-3A3024E473BB}" type="presParOf" srcId="{10A3F7BD-F2B5-4775-9220-D5C3AB7CC8E4}" destId="{F845C0B2-69E7-40A3-ABBD-F0A4C3EC1FEC}" srcOrd="1" destOrd="0" presId="urn:microsoft.com/office/officeart/2005/8/layout/hList1"/>
    <dgm:cxn modelId="{9149D57E-2961-4F94-9212-9201793034B7}" type="presParOf" srcId="{01B843D0-A660-4CB2-A1DF-A3B97AFE0658}" destId="{D50B2731-AFDB-4336-9E09-C2FA816CAD85}" srcOrd="1" destOrd="0" presId="urn:microsoft.com/office/officeart/2005/8/layout/hList1"/>
    <dgm:cxn modelId="{AC4B1BFF-3757-4142-84BF-7A49A2A771C4}" type="presParOf" srcId="{01B843D0-A660-4CB2-A1DF-A3B97AFE0658}" destId="{249D4B6F-7076-4D94-9854-D2B72C4C24E0}" srcOrd="2" destOrd="0" presId="urn:microsoft.com/office/officeart/2005/8/layout/hList1"/>
    <dgm:cxn modelId="{3F1889D9-465B-4FE9-9725-33FA082C94A2}" type="presParOf" srcId="{249D4B6F-7076-4D94-9854-D2B72C4C24E0}" destId="{D8FB70F2-DFEA-4494-9F81-2295E604EFE7}" srcOrd="0" destOrd="0" presId="urn:microsoft.com/office/officeart/2005/8/layout/hList1"/>
    <dgm:cxn modelId="{00884118-A28E-4671-B549-73D893977A50}" type="presParOf" srcId="{249D4B6F-7076-4D94-9854-D2B72C4C24E0}" destId="{7B3264AB-53F9-42B6-95E6-6CF13B3175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7EB1F-6DC2-2440-9E28-D41560BC60B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54FE01AC-44FE-7147-9615-F838F7170796}">
      <dgm:prSet phldrT="[Text]"/>
      <dgm:spPr>
        <a:solidFill>
          <a:srgbClr val="333399"/>
        </a:solidFill>
      </dgm:spPr>
      <dgm:t>
        <a:bodyPr/>
        <a:lstStyle/>
        <a:p>
          <a:r>
            <a:rPr lang="en-US" dirty="0" smtClean="0"/>
            <a:t>Spread of bubonic plague</a:t>
          </a:r>
          <a:endParaRPr lang="en-US" dirty="0"/>
        </a:p>
      </dgm:t>
    </dgm:pt>
    <dgm:pt modelId="{B0AE7340-633C-884E-80BD-68D9C41C1ADD}" type="parTrans" cxnId="{72233B3C-0D83-4D4F-BE4D-27A146E26228}">
      <dgm:prSet/>
      <dgm:spPr/>
      <dgm:t>
        <a:bodyPr/>
        <a:lstStyle/>
        <a:p>
          <a:endParaRPr lang="en-US"/>
        </a:p>
      </dgm:t>
    </dgm:pt>
    <dgm:pt modelId="{B5C844A7-3486-DF44-BDAE-E55D2901FE5A}" type="sibTrans" cxnId="{72233B3C-0D83-4D4F-BE4D-27A146E26228}">
      <dgm:prSet/>
      <dgm:spPr/>
      <dgm:t>
        <a:bodyPr/>
        <a:lstStyle/>
        <a:p>
          <a:endParaRPr lang="en-US"/>
        </a:p>
      </dgm:t>
    </dgm:pt>
    <dgm:pt modelId="{36A1FDFF-CFCC-1149-A3BF-B33B76CA72B2}">
      <dgm:prSet phldrT="[Text]"/>
      <dgm:spPr>
        <a:solidFill>
          <a:srgbClr val="333399"/>
        </a:solidFill>
      </dgm:spPr>
      <dgm:t>
        <a:bodyPr/>
        <a:lstStyle/>
        <a:p>
          <a:r>
            <a:rPr lang="en-US" dirty="0" smtClean="0"/>
            <a:t>75% of population in Asia and Europe died</a:t>
          </a:r>
          <a:endParaRPr lang="en-US" dirty="0"/>
        </a:p>
      </dgm:t>
    </dgm:pt>
    <dgm:pt modelId="{F90FBF22-F469-FC40-8C4D-F0EECC286B55}" type="parTrans" cxnId="{2E2BE321-4E50-C749-AB40-042D6652D5A1}">
      <dgm:prSet/>
      <dgm:spPr/>
      <dgm:t>
        <a:bodyPr/>
        <a:lstStyle/>
        <a:p>
          <a:endParaRPr lang="en-US"/>
        </a:p>
      </dgm:t>
    </dgm:pt>
    <dgm:pt modelId="{39234FBB-B751-4F45-993B-175381ABA795}" type="sibTrans" cxnId="{2E2BE321-4E50-C749-AB40-042D6652D5A1}">
      <dgm:prSet/>
      <dgm:spPr/>
      <dgm:t>
        <a:bodyPr/>
        <a:lstStyle/>
        <a:p>
          <a:endParaRPr lang="en-US"/>
        </a:p>
      </dgm:t>
    </dgm:pt>
    <dgm:pt modelId="{059A42EE-D3FB-F14E-B1CC-0054AA4E9D89}" type="pres">
      <dgm:prSet presAssocID="{CD17EB1F-6DC2-2440-9E28-D41560BC60B5}" presName="linearFlow" presStyleCnt="0">
        <dgm:presLayoutVars>
          <dgm:resizeHandles val="exact"/>
        </dgm:presLayoutVars>
      </dgm:prSet>
      <dgm:spPr/>
    </dgm:pt>
    <dgm:pt modelId="{42BD6089-C003-6947-BBB5-9C9A8BB09CE0}" type="pres">
      <dgm:prSet presAssocID="{54FE01AC-44FE-7147-9615-F838F7170796}" presName="node" presStyleLbl="node1" presStyleIdx="0" presStyleCnt="2" custScaleX="122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C51FA-201E-884F-91D0-9D5C4C859FE2}" type="pres">
      <dgm:prSet presAssocID="{B5C844A7-3486-DF44-BDAE-E55D2901FE5A}" presName="sibTrans" presStyleLbl="sibTrans2D1" presStyleIdx="0" presStyleCnt="1" custScaleX="122349"/>
      <dgm:spPr/>
      <dgm:t>
        <a:bodyPr/>
        <a:lstStyle/>
        <a:p>
          <a:endParaRPr lang="en-US"/>
        </a:p>
      </dgm:t>
    </dgm:pt>
    <dgm:pt modelId="{C242A4BA-668C-924B-B83E-5C2943F8DD2D}" type="pres">
      <dgm:prSet presAssocID="{B5C844A7-3486-DF44-BDAE-E55D2901FE5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C8EE32B-BF1B-B347-9ED1-CEB78E70B9AD}" type="pres">
      <dgm:prSet presAssocID="{36A1FDFF-CFCC-1149-A3BF-B33B76CA72B2}" presName="node" presStyleLbl="node1" presStyleIdx="1" presStyleCnt="2" custScaleX="122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F8CB4A-3651-8140-ADB7-450B99820732}" type="presOf" srcId="{54FE01AC-44FE-7147-9615-F838F7170796}" destId="{42BD6089-C003-6947-BBB5-9C9A8BB09CE0}" srcOrd="0" destOrd="0" presId="urn:microsoft.com/office/officeart/2005/8/layout/process2"/>
    <dgm:cxn modelId="{11AD1FFA-B18B-734F-AB40-B2D6543C3970}" type="presOf" srcId="{CD17EB1F-6DC2-2440-9E28-D41560BC60B5}" destId="{059A42EE-D3FB-F14E-B1CC-0054AA4E9D89}" srcOrd="0" destOrd="0" presId="urn:microsoft.com/office/officeart/2005/8/layout/process2"/>
    <dgm:cxn modelId="{5A7E972D-7B58-6F49-BDD7-4598E81A1EF7}" type="presOf" srcId="{B5C844A7-3486-DF44-BDAE-E55D2901FE5A}" destId="{6E4C51FA-201E-884F-91D0-9D5C4C859FE2}" srcOrd="0" destOrd="0" presId="urn:microsoft.com/office/officeart/2005/8/layout/process2"/>
    <dgm:cxn modelId="{72233B3C-0D83-4D4F-BE4D-27A146E26228}" srcId="{CD17EB1F-6DC2-2440-9E28-D41560BC60B5}" destId="{54FE01AC-44FE-7147-9615-F838F7170796}" srcOrd="0" destOrd="0" parTransId="{B0AE7340-633C-884E-80BD-68D9C41C1ADD}" sibTransId="{B5C844A7-3486-DF44-BDAE-E55D2901FE5A}"/>
    <dgm:cxn modelId="{2E2BE321-4E50-C749-AB40-042D6652D5A1}" srcId="{CD17EB1F-6DC2-2440-9E28-D41560BC60B5}" destId="{36A1FDFF-CFCC-1149-A3BF-B33B76CA72B2}" srcOrd="1" destOrd="0" parTransId="{F90FBF22-F469-FC40-8C4D-F0EECC286B55}" sibTransId="{39234FBB-B751-4F45-993B-175381ABA795}"/>
    <dgm:cxn modelId="{2B1752C0-846E-BD45-B141-D8612EAC8C71}" type="presOf" srcId="{36A1FDFF-CFCC-1149-A3BF-B33B76CA72B2}" destId="{4C8EE32B-BF1B-B347-9ED1-CEB78E70B9AD}" srcOrd="0" destOrd="0" presId="urn:microsoft.com/office/officeart/2005/8/layout/process2"/>
    <dgm:cxn modelId="{118D61BA-1D5A-DA47-BBA5-2A24A806396F}" type="presOf" srcId="{B5C844A7-3486-DF44-BDAE-E55D2901FE5A}" destId="{C242A4BA-668C-924B-B83E-5C2943F8DD2D}" srcOrd="1" destOrd="0" presId="urn:microsoft.com/office/officeart/2005/8/layout/process2"/>
    <dgm:cxn modelId="{AD936FB0-4117-C54F-B210-BE30E97AED25}" type="presParOf" srcId="{059A42EE-D3FB-F14E-B1CC-0054AA4E9D89}" destId="{42BD6089-C003-6947-BBB5-9C9A8BB09CE0}" srcOrd="0" destOrd="0" presId="urn:microsoft.com/office/officeart/2005/8/layout/process2"/>
    <dgm:cxn modelId="{2590F47E-80E2-CF40-8285-853546363C38}" type="presParOf" srcId="{059A42EE-D3FB-F14E-B1CC-0054AA4E9D89}" destId="{6E4C51FA-201E-884F-91D0-9D5C4C859FE2}" srcOrd="1" destOrd="0" presId="urn:microsoft.com/office/officeart/2005/8/layout/process2"/>
    <dgm:cxn modelId="{D5568F02-9AAA-BC41-BCA3-106ECCB93D4A}" type="presParOf" srcId="{6E4C51FA-201E-884F-91D0-9D5C4C859FE2}" destId="{C242A4BA-668C-924B-B83E-5C2943F8DD2D}" srcOrd="0" destOrd="0" presId="urn:microsoft.com/office/officeart/2005/8/layout/process2"/>
    <dgm:cxn modelId="{6C671BAD-0F9D-4442-ABF3-B4309DF502DC}" type="presParOf" srcId="{059A42EE-D3FB-F14E-B1CC-0054AA4E9D89}" destId="{4C8EE32B-BF1B-B347-9ED1-CEB78E70B9A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F89E9-E891-DB48-BBB0-61815B5F07FC}" type="doc">
      <dgm:prSet loTypeId="urn:microsoft.com/office/officeart/2005/8/layout/hierarchy3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1B1F45-2F08-BE48-A567-B9E545AEBCBA}">
      <dgm:prSet phldrT="[Text]"/>
      <dgm:spPr/>
      <dgm:t>
        <a:bodyPr/>
        <a:lstStyle/>
        <a:p>
          <a:r>
            <a:rPr lang="en-US" dirty="0" smtClean="0"/>
            <a:t>Influenza pandemic</a:t>
          </a:r>
          <a:endParaRPr lang="en-US" dirty="0"/>
        </a:p>
      </dgm:t>
    </dgm:pt>
    <dgm:pt modelId="{F323B072-3508-3644-A378-8503B8EC0F6C}" type="parTrans" cxnId="{2D2E0A3B-E568-F244-A85B-5DE7180E49AA}">
      <dgm:prSet/>
      <dgm:spPr/>
      <dgm:t>
        <a:bodyPr/>
        <a:lstStyle/>
        <a:p>
          <a:endParaRPr lang="en-US"/>
        </a:p>
      </dgm:t>
    </dgm:pt>
    <dgm:pt modelId="{464C42A8-0C52-5A41-B185-099A601045A0}" type="sibTrans" cxnId="{2D2E0A3B-E568-F244-A85B-5DE7180E49AA}">
      <dgm:prSet/>
      <dgm:spPr/>
      <dgm:t>
        <a:bodyPr/>
        <a:lstStyle/>
        <a:p>
          <a:endParaRPr lang="en-US"/>
        </a:p>
      </dgm:t>
    </dgm:pt>
    <dgm:pt modelId="{17E41A67-BAC6-8549-A41C-71F5B2104454}">
      <dgm:prSet phldrT="[Text]"/>
      <dgm:spPr>
        <a:ln w="28575">
          <a:solidFill>
            <a:srgbClr val="333399"/>
          </a:solidFill>
        </a:ln>
      </dgm:spPr>
      <dgm:t>
        <a:bodyPr/>
        <a:lstStyle/>
        <a:p>
          <a:r>
            <a:rPr lang="en-US" dirty="0" smtClean="0"/>
            <a:t>1918</a:t>
          </a:r>
          <a:endParaRPr lang="en-US" dirty="0"/>
        </a:p>
      </dgm:t>
    </dgm:pt>
    <dgm:pt modelId="{0D1D5C76-E0F4-D148-8888-72651CFD1E36}" type="parTrans" cxnId="{4CA09856-0957-CF45-B2AE-D1F39AC1F61E}">
      <dgm:prSet/>
      <dgm:spPr/>
      <dgm:t>
        <a:bodyPr/>
        <a:lstStyle/>
        <a:p>
          <a:endParaRPr lang="en-US"/>
        </a:p>
      </dgm:t>
    </dgm:pt>
    <dgm:pt modelId="{8A90D253-3034-9B4D-83EC-938EF3E14C79}" type="sibTrans" cxnId="{4CA09856-0957-CF45-B2AE-D1F39AC1F61E}">
      <dgm:prSet/>
      <dgm:spPr/>
      <dgm:t>
        <a:bodyPr/>
        <a:lstStyle/>
        <a:p>
          <a:endParaRPr lang="en-US"/>
        </a:p>
      </dgm:t>
    </dgm:pt>
    <dgm:pt modelId="{E03EF6C2-262A-7F45-BC90-5C9FFD420B4C}">
      <dgm:prSet phldrT="[Text]"/>
      <dgm:spPr>
        <a:ln w="28575">
          <a:solidFill>
            <a:srgbClr val="333399"/>
          </a:solidFill>
        </a:ln>
      </dgm:spPr>
      <dgm:t>
        <a:bodyPr/>
        <a:lstStyle/>
        <a:p>
          <a:r>
            <a:rPr lang="en-US" dirty="0" smtClean="0"/>
            <a:t>21 million people killed</a:t>
          </a:r>
          <a:endParaRPr lang="en-US" dirty="0"/>
        </a:p>
      </dgm:t>
    </dgm:pt>
    <dgm:pt modelId="{5DFDA701-C6C3-B942-96BC-D5985BD7CA01}" type="parTrans" cxnId="{B198DCCD-A15A-9D41-981B-749931DE5FEA}">
      <dgm:prSet/>
      <dgm:spPr/>
      <dgm:t>
        <a:bodyPr/>
        <a:lstStyle/>
        <a:p>
          <a:endParaRPr lang="en-US"/>
        </a:p>
      </dgm:t>
    </dgm:pt>
    <dgm:pt modelId="{27B79F4D-A6C1-3A49-A2AB-C5EEE1731495}" type="sibTrans" cxnId="{B198DCCD-A15A-9D41-981B-749931DE5FEA}">
      <dgm:prSet/>
      <dgm:spPr/>
      <dgm:t>
        <a:bodyPr/>
        <a:lstStyle/>
        <a:p>
          <a:endParaRPr lang="en-US"/>
        </a:p>
      </dgm:t>
    </dgm:pt>
    <dgm:pt modelId="{229B1F66-28DD-FD48-B9FC-2B408A647C89}">
      <dgm:prSet phldrT="[Text]"/>
      <dgm:spPr/>
      <dgm:t>
        <a:bodyPr/>
        <a:lstStyle/>
        <a:p>
          <a:r>
            <a:rPr lang="en-US" dirty="0" smtClean="0"/>
            <a:t>AIDS</a:t>
          </a:r>
          <a:endParaRPr lang="en-US" dirty="0"/>
        </a:p>
      </dgm:t>
    </dgm:pt>
    <dgm:pt modelId="{0DE55E09-7110-AD40-8A85-D787859421BB}" type="parTrans" cxnId="{909A646D-294F-D140-814E-4976D724E8CA}">
      <dgm:prSet/>
      <dgm:spPr/>
      <dgm:t>
        <a:bodyPr/>
        <a:lstStyle/>
        <a:p>
          <a:endParaRPr lang="en-US"/>
        </a:p>
      </dgm:t>
    </dgm:pt>
    <dgm:pt modelId="{E908D07F-3E83-9A4C-83A8-171455A4F612}" type="sibTrans" cxnId="{909A646D-294F-D140-814E-4976D724E8CA}">
      <dgm:prSet/>
      <dgm:spPr/>
      <dgm:t>
        <a:bodyPr/>
        <a:lstStyle/>
        <a:p>
          <a:endParaRPr lang="en-US"/>
        </a:p>
      </dgm:t>
    </dgm:pt>
    <dgm:pt modelId="{30D8F17A-649C-E343-953E-418311C429A0}">
      <dgm:prSet phldrT="[Text]"/>
      <dgm:spPr>
        <a:ln w="28575">
          <a:solidFill>
            <a:srgbClr val="333399"/>
          </a:solidFill>
        </a:ln>
      </dgm:spPr>
      <dgm:t>
        <a:bodyPr/>
        <a:lstStyle/>
        <a:p>
          <a:r>
            <a:rPr lang="en-US" dirty="0" smtClean="0"/>
            <a:t>Discovered in 1981</a:t>
          </a:r>
          <a:endParaRPr lang="en-US" dirty="0"/>
        </a:p>
      </dgm:t>
    </dgm:pt>
    <dgm:pt modelId="{32BC46CB-C093-5D42-9B54-04BE64B29470}" type="parTrans" cxnId="{E89A4C39-AFB7-D348-B27C-623C693321BD}">
      <dgm:prSet/>
      <dgm:spPr/>
      <dgm:t>
        <a:bodyPr/>
        <a:lstStyle/>
        <a:p>
          <a:endParaRPr lang="en-US"/>
        </a:p>
      </dgm:t>
    </dgm:pt>
    <dgm:pt modelId="{3F5B51CE-403D-274B-BAA9-817C061A912F}" type="sibTrans" cxnId="{E89A4C39-AFB7-D348-B27C-623C693321BD}">
      <dgm:prSet/>
      <dgm:spPr/>
      <dgm:t>
        <a:bodyPr/>
        <a:lstStyle/>
        <a:p>
          <a:endParaRPr lang="en-US"/>
        </a:p>
      </dgm:t>
    </dgm:pt>
    <dgm:pt modelId="{1B8D6F9F-E45C-2041-9CFF-5F8D5D93056E}">
      <dgm:prSet phldrT="[Text]"/>
      <dgm:spPr>
        <a:ln w="28575">
          <a:solidFill>
            <a:srgbClr val="333399"/>
          </a:solidFill>
        </a:ln>
      </dgm:spPr>
      <dgm:t>
        <a:bodyPr/>
        <a:lstStyle/>
        <a:p>
          <a:r>
            <a:rPr lang="en-US" dirty="0" smtClean="0"/>
            <a:t>Over 25 million killed; still claiming lives</a:t>
          </a:r>
          <a:endParaRPr lang="en-US" dirty="0"/>
        </a:p>
      </dgm:t>
    </dgm:pt>
    <dgm:pt modelId="{EA68AFEF-97C2-C14A-A028-AA391885CF4C}" type="parTrans" cxnId="{A9B78CB8-02AA-6B42-BF95-EF0664913260}">
      <dgm:prSet/>
      <dgm:spPr/>
      <dgm:t>
        <a:bodyPr/>
        <a:lstStyle/>
        <a:p>
          <a:endParaRPr lang="en-US"/>
        </a:p>
      </dgm:t>
    </dgm:pt>
    <dgm:pt modelId="{174DE6E4-E712-364E-B2F6-3F73437448C9}" type="sibTrans" cxnId="{A9B78CB8-02AA-6B42-BF95-EF0664913260}">
      <dgm:prSet/>
      <dgm:spPr/>
      <dgm:t>
        <a:bodyPr/>
        <a:lstStyle/>
        <a:p>
          <a:endParaRPr lang="en-US"/>
        </a:p>
      </dgm:t>
    </dgm:pt>
    <dgm:pt modelId="{849CDAF8-E77D-B842-916E-74BF5D6C2930}" type="pres">
      <dgm:prSet presAssocID="{3E7F89E9-E891-DB48-BBB0-61815B5F07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3CB7C6-5268-7C48-80B6-B6F3C9110A3D}" type="pres">
      <dgm:prSet presAssocID="{921B1F45-2F08-BE48-A567-B9E545AEBCBA}" presName="root" presStyleCnt="0"/>
      <dgm:spPr/>
      <dgm:t>
        <a:bodyPr/>
        <a:lstStyle/>
        <a:p>
          <a:endParaRPr lang="en-US"/>
        </a:p>
      </dgm:t>
    </dgm:pt>
    <dgm:pt modelId="{3375F197-C382-164C-96E5-B61A01D93594}" type="pres">
      <dgm:prSet presAssocID="{921B1F45-2F08-BE48-A567-B9E545AEBCBA}" presName="rootComposite" presStyleCnt="0"/>
      <dgm:spPr/>
      <dgm:t>
        <a:bodyPr/>
        <a:lstStyle/>
        <a:p>
          <a:endParaRPr lang="en-US"/>
        </a:p>
      </dgm:t>
    </dgm:pt>
    <dgm:pt modelId="{BEEDF44B-B96C-234B-8365-22DDCBC62E28}" type="pres">
      <dgm:prSet presAssocID="{921B1F45-2F08-BE48-A567-B9E545AEBCBA}" presName="rootText" presStyleLbl="node1" presStyleIdx="0" presStyleCnt="2" custLinFactNeighborX="-54678"/>
      <dgm:spPr/>
      <dgm:t>
        <a:bodyPr/>
        <a:lstStyle/>
        <a:p>
          <a:endParaRPr lang="en-US"/>
        </a:p>
      </dgm:t>
    </dgm:pt>
    <dgm:pt modelId="{6F161EC6-A6CD-CF41-9CCE-E35238566936}" type="pres">
      <dgm:prSet presAssocID="{921B1F45-2F08-BE48-A567-B9E545AEBCBA}" presName="rootConnector" presStyleLbl="node1" presStyleIdx="0" presStyleCnt="2"/>
      <dgm:spPr/>
      <dgm:t>
        <a:bodyPr/>
        <a:lstStyle/>
        <a:p>
          <a:endParaRPr lang="en-US"/>
        </a:p>
      </dgm:t>
    </dgm:pt>
    <dgm:pt modelId="{066F4ED8-70D6-E841-916C-1BB87D8D0E56}" type="pres">
      <dgm:prSet presAssocID="{921B1F45-2F08-BE48-A567-B9E545AEBCBA}" presName="childShape" presStyleCnt="0"/>
      <dgm:spPr/>
      <dgm:t>
        <a:bodyPr/>
        <a:lstStyle/>
        <a:p>
          <a:endParaRPr lang="en-US"/>
        </a:p>
      </dgm:t>
    </dgm:pt>
    <dgm:pt modelId="{9A168EEA-6A29-5A4C-86F7-1A66628402CB}" type="pres">
      <dgm:prSet presAssocID="{0D1D5C76-E0F4-D148-8888-72651CFD1E36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AE2E338-0D8B-1042-88D6-8CC5B9B05EAC}" type="pres">
      <dgm:prSet presAssocID="{17E41A67-BAC6-8549-A41C-71F5B2104454}" presName="childText" presStyleLbl="bgAcc1" presStyleIdx="0" presStyleCnt="4" custLinFactNeighborX="-68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637B4-8AF3-B84F-9F09-548EFF2AC947}" type="pres">
      <dgm:prSet presAssocID="{5DFDA701-C6C3-B942-96BC-D5985BD7CA0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CA6DF709-4F79-D44E-9F56-BD30DEF892D3}" type="pres">
      <dgm:prSet presAssocID="{E03EF6C2-262A-7F45-BC90-5C9FFD420B4C}" presName="childText" presStyleLbl="bgAcc1" presStyleIdx="1" presStyleCnt="4" custLinFactNeighborX="-68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9FD8C-E50B-C04D-A1F8-7219F6D1AC85}" type="pres">
      <dgm:prSet presAssocID="{229B1F66-28DD-FD48-B9FC-2B408A647C89}" presName="root" presStyleCnt="0"/>
      <dgm:spPr/>
      <dgm:t>
        <a:bodyPr/>
        <a:lstStyle/>
        <a:p>
          <a:endParaRPr lang="en-US"/>
        </a:p>
      </dgm:t>
    </dgm:pt>
    <dgm:pt modelId="{C2289DDB-FC4E-AE43-A3CE-B58F9E40604A}" type="pres">
      <dgm:prSet presAssocID="{229B1F66-28DD-FD48-B9FC-2B408A647C89}" presName="rootComposite" presStyleCnt="0"/>
      <dgm:spPr/>
      <dgm:t>
        <a:bodyPr/>
        <a:lstStyle/>
        <a:p>
          <a:endParaRPr lang="en-US"/>
        </a:p>
      </dgm:t>
    </dgm:pt>
    <dgm:pt modelId="{4948A0C7-7088-404C-AA9B-43FD311EE5DC}" type="pres">
      <dgm:prSet presAssocID="{229B1F66-28DD-FD48-B9FC-2B408A647C89}" presName="rootText" presStyleLbl="node1" presStyleIdx="1" presStyleCnt="2"/>
      <dgm:spPr/>
      <dgm:t>
        <a:bodyPr/>
        <a:lstStyle/>
        <a:p>
          <a:endParaRPr lang="en-US"/>
        </a:p>
      </dgm:t>
    </dgm:pt>
    <dgm:pt modelId="{07406F28-36E1-7D4E-A005-64DC940B8D7E}" type="pres">
      <dgm:prSet presAssocID="{229B1F66-28DD-FD48-B9FC-2B408A647C89}" presName="rootConnector" presStyleLbl="node1" presStyleIdx="1" presStyleCnt="2"/>
      <dgm:spPr/>
      <dgm:t>
        <a:bodyPr/>
        <a:lstStyle/>
        <a:p>
          <a:endParaRPr lang="en-US"/>
        </a:p>
      </dgm:t>
    </dgm:pt>
    <dgm:pt modelId="{B76FE51C-F169-864D-B00F-AAA54E7BAE4D}" type="pres">
      <dgm:prSet presAssocID="{229B1F66-28DD-FD48-B9FC-2B408A647C89}" presName="childShape" presStyleCnt="0"/>
      <dgm:spPr/>
      <dgm:t>
        <a:bodyPr/>
        <a:lstStyle/>
        <a:p>
          <a:endParaRPr lang="en-US"/>
        </a:p>
      </dgm:t>
    </dgm:pt>
    <dgm:pt modelId="{A2F95F66-87F2-0647-A7AA-50C88DA98106}" type="pres">
      <dgm:prSet presAssocID="{32BC46CB-C093-5D42-9B54-04BE64B29470}" presName="Name13" presStyleLbl="parChTrans1D2" presStyleIdx="2" presStyleCnt="4"/>
      <dgm:spPr/>
      <dgm:t>
        <a:bodyPr/>
        <a:lstStyle/>
        <a:p>
          <a:endParaRPr lang="en-US"/>
        </a:p>
      </dgm:t>
    </dgm:pt>
    <dgm:pt modelId="{0736AA27-8D7E-974C-873E-6531F9EED02D}" type="pres">
      <dgm:prSet presAssocID="{30D8F17A-649C-E343-953E-418311C429A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2C29B-3860-4544-869E-458D635C5A36}" type="pres">
      <dgm:prSet presAssocID="{EA68AFEF-97C2-C14A-A028-AA391885CF4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84982FA4-7C01-A745-A3AD-AFF4B81B2950}" type="pres">
      <dgm:prSet presAssocID="{1B8D6F9F-E45C-2041-9CFF-5F8D5D93056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CB78F-F453-9640-9C97-BBB179ED0217}" type="presOf" srcId="{229B1F66-28DD-FD48-B9FC-2B408A647C89}" destId="{07406F28-36E1-7D4E-A005-64DC940B8D7E}" srcOrd="1" destOrd="0" presId="urn:microsoft.com/office/officeart/2005/8/layout/hierarchy3"/>
    <dgm:cxn modelId="{B01A77D6-2608-CC4C-B079-0C28E3940139}" type="presOf" srcId="{3E7F89E9-E891-DB48-BBB0-61815B5F07FC}" destId="{849CDAF8-E77D-B842-916E-74BF5D6C2930}" srcOrd="0" destOrd="0" presId="urn:microsoft.com/office/officeart/2005/8/layout/hierarchy3"/>
    <dgm:cxn modelId="{DDE8BEEE-4936-D64B-BCB4-37BD4F9EF935}" type="presOf" srcId="{921B1F45-2F08-BE48-A567-B9E545AEBCBA}" destId="{6F161EC6-A6CD-CF41-9CCE-E35238566936}" srcOrd="1" destOrd="0" presId="urn:microsoft.com/office/officeart/2005/8/layout/hierarchy3"/>
    <dgm:cxn modelId="{F931274C-CA72-D247-BC22-97B5BA8A4D92}" type="presOf" srcId="{32BC46CB-C093-5D42-9B54-04BE64B29470}" destId="{A2F95F66-87F2-0647-A7AA-50C88DA98106}" srcOrd="0" destOrd="0" presId="urn:microsoft.com/office/officeart/2005/8/layout/hierarchy3"/>
    <dgm:cxn modelId="{B788011F-E007-3444-AD47-37D489F3817B}" type="presOf" srcId="{17E41A67-BAC6-8549-A41C-71F5B2104454}" destId="{9AE2E338-0D8B-1042-88D6-8CC5B9B05EAC}" srcOrd="0" destOrd="0" presId="urn:microsoft.com/office/officeart/2005/8/layout/hierarchy3"/>
    <dgm:cxn modelId="{C11B95F2-C68B-404A-98BF-E4BE57B6CC43}" type="presOf" srcId="{229B1F66-28DD-FD48-B9FC-2B408A647C89}" destId="{4948A0C7-7088-404C-AA9B-43FD311EE5DC}" srcOrd="0" destOrd="0" presId="urn:microsoft.com/office/officeart/2005/8/layout/hierarchy3"/>
    <dgm:cxn modelId="{A9B78CB8-02AA-6B42-BF95-EF0664913260}" srcId="{229B1F66-28DD-FD48-B9FC-2B408A647C89}" destId="{1B8D6F9F-E45C-2041-9CFF-5F8D5D93056E}" srcOrd="1" destOrd="0" parTransId="{EA68AFEF-97C2-C14A-A028-AA391885CF4C}" sibTransId="{174DE6E4-E712-364E-B2F6-3F73437448C9}"/>
    <dgm:cxn modelId="{909A646D-294F-D140-814E-4976D724E8CA}" srcId="{3E7F89E9-E891-DB48-BBB0-61815B5F07FC}" destId="{229B1F66-28DD-FD48-B9FC-2B408A647C89}" srcOrd="1" destOrd="0" parTransId="{0DE55E09-7110-AD40-8A85-D787859421BB}" sibTransId="{E908D07F-3E83-9A4C-83A8-171455A4F612}"/>
    <dgm:cxn modelId="{3BABED45-6DAA-2D45-9E5C-87DE2A3811C4}" type="presOf" srcId="{E03EF6C2-262A-7F45-BC90-5C9FFD420B4C}" destId="{CA6DF709-4F79-D44E-9F56-BD30DEF892D3}" srcOrd="0" destOrd="0" presId="urn:microsoft.com/office/officeart/2005/8/layout/hierarchy3"/>
    <dgm:cxn modelId="{15234469-EF46-764A-86F4-CA265B8263B1}" type="presOf" srcId="{30D8F17A-649C-E343-953E-418311C429A0}" destId="{0736AA27-8D7E-974C-873E-6531F9EED02D}" srcOrd="0" destOrd="0" presId="urn:microsoft.com/office/officeart/2005/8/layout/hierarchy3"/>
    <dgm:cxn modelId="{4CA09856-0957-CF45-B2AE-D1F39AC1F61E}" srcId="{921B1F45-2F08-BE48-A567-B9E545AEBCBA}" destId="{17E41A67-BAC6-8549-A41C-71F5B2104454}" srcOrd="0" destOrd="0" parTransId="{0D1D5C76-E0F4-D148-8888-72651CFD1E36}" sibTransId="{8A90D253-3034-9B4D-83EC-938EF3E14C79}"/>
    <dgm:cxn modelId="{97C2A53D-E7E6-BF4A-ABBA-68F916371C89}" type="presOf" srcId="{0D1D5C76-E0F4-D148-8888-72651CFD1E36}" destId="{9A168EEA-6A29-5A4C-86F7-1A66628402CB}" srcOrd="0" destOrd="0" presId="urn:microsoft.com/office/officeart/2005/8/layout/hierarchy3"/>
    <dgm:cxn modelId="{B198DCCD-A15A-9D41-981B-749931DE5FEA}" srcId="{921B1F45-2F08-BE48-A567-B9E545AEBCBA}" destId="{E03EF6C2-262A-7F45-BC90-5C9FFD420B4C}" srcOrd="1" destOrd="0" parTransId="{5DFDA701-C6C3-B942-96BC-D5985BD7CA01}" sibTransId="{27B79F4D-A6C1-3A49-A2AB-C5EEE1731495}"/>
    <dgm:cxn modelId="{FA785C66-3E8B-264A-8532-04AD235767B5}" type="presOf" srcId="{921B1F45-2F08-BE48-A567-B9E545AEBCBA}" destId="{BEEDF44B-B96C-234B-8365-22DDCBC62E28}" srcOrd="0" destOrd="0" presId="urn:microsoft.com/office/officeart/2005/8/layout/hierarchy3"/>
    <dgm:cxn modelId="{697133DE-F66F-FE4E-91F3-88F8EFBEEA61}" type="presOf" srcId="{1B8D6F9F-E45C-2041-9CFF-5F8D5D93056E}" destId="{84982FA4-7C01-A745-A3AD-AFF4B81B2950}" srcOrd="0" destOrd="0" presId="urn:microsoft.com/office/officeart/2005/8/layout/hierarchy3"/>
    <dgm:cxn modelId="{2D2E0A3B-E568-F244-A85B-5DE7180E49AA}" srcId="{3E7F89E9-E891-DB48-BBB0-61815B5F07FC}" destId="{921B1F45-2F08-BE48-A567-B9E545AEBCBA}" srcOrd="0" destOrd="0" parTransId="{F323B072-3508-3644-A378-8503B8EC0F6C}" sibTransId="{464C42A8-0C52-5A41-B185-099A601045A0}"/>
    <dgm:cxn modelId="{53366D63-8F26-404B-8943-4FFE05222B14}" type="presOf" srcId="{5DFDA701-C6C3-B942-96BC-D5985BD7CA01}" destId="{E5B637B4-8AF3-B84F-9F09-548EFF2AC947}" srcOrd="0" destOrd="0" presId="urn:microsoft.com/office/officeart/2005/8/layout/hierarchy3"/>
    <dgm:cxn modelId="{8BAFE634-FBBF-1644-8F24-CFFC7892F2C0}" type="presOf" srcId="{EA68AFEF-97C2-C14A-A028-AA391885CF4C}" destId="{F862C29B-3860-4544-869E-458D635C5A36}" srcOrd="0" destOrd="0" presId="urn:microsoft.com/office/officeart/2005/8/layout/hierarchy3"/>
    <dgm:cxn modelId="{E89A4C39-AFB7-D348-B27C-623C693321BD}" srcId="{229B1F66-28DD-FD48-B9FC-2B408A647C89}" destId="{30D8F17A-649C-E343-953E-418311C429A0}" srcOrd="0" destOrd="0" parTransId="{32BC46CB-C093-5D42-9B54-04BE64B29470}" sibTransId="{3F5B51CE-403D-274B-BAA9-817C061A912F}"/>
    <dgm:cxn modelId="{25DF7B03-F04A-3D4C-A3ED-EC0E0499A20D}" type="presParOf" srcId="{849CDAF8-E77D-B842-916E-74BF5D6C2930}" destId="{313CB7C6-5268-7C48-80B6-B6F3C9110A3D}" srcOrd="0" destOrd="0" presId="urn:microsoft.com/office/officeart/2005/8/layout/hierarchy3"/>
    <dgm:cxn modelId="{F6E9CEED-15E3-3141-90C2-6B128674E451}" type="presParOf" srcId="{313CB7C6-5268-7C48-80B6-B6F3C9110A3D}" destId="{3375F197-C382-164C-96E5-B61A01D93594}" srcOrd="0" destOrd="0" presId="urn:microsoft.com/office/officeart/2005/8/layout/hierarchy3"/>
    <dgm:cxn modelId="{B941AA43-82FB-4040-9728-A4127F60DFA1}" type="presParOf" srcId="{3375F197-C382-164C-96E5-B61A01D93594}" destId="{BEEDF44B-B96C-234B-8365-22DDCBC62E28}" srcOrd="0" destOrd="0" presId="urn:microsoft.com/office/officeart/2005/8/layout/hierarchy3"/>
    <dgm:cxn modelId="{D51E3DBD-2ABF-2041-AE3B-DE35B236B6A6}" type="presParOf" srcId="{3375F197-C382-164C-96E5-B61A01D93594}" destId="{6F161EC6-A6CD-CF41-9CCE-E35238566936}" srcOrd="1" destOrd="0" presId="urn:microsoft.com/office/officeart/2005/8/layout/hierarchy3"/>
    <dgm:cxn modelId="{E5924465-6947-C040-A3C0-AC1CDC356B15}" type="presParOf" srcId="{313CB7C6-5268-7C48-80B6-B6F3C9110A3D}" destId="{066F4ED8-70D6-E841-916C-1BB87D8D0E56}" srcOrd="1" destOrd="0" presId="urn:microsoft.com/office/officeart/2005/8/layout/hierarchy3"/>
    <dgm:cxn modelId="{6A76F8BE-8D04-5544-966B-C8C543ABE00A}" type="presParOf" srcId="{066F4ED8-70D6-E841-916C-1BB87D8D0E56}" destId="{9A168EEA-6A29-5A4C-86F7-1A66628402CB}" srcOrd="0" destOrd="0" presId="urn:microsoft.com/office/officeart/2005/8/layout/hierarchy3"/>
    <dgm:cxn modelId="{A9658DCF-BC07-8543-9541-ED212532332C}" type="presParOf" srcId="{066F4ED8-70D6-E841-916C-1BB87D8D0E56}" destId="{9AE2E338-0D8B-1042-88D6-8CC5B9B05EAC}" srcOrd="1" destOrd="0" presId="urn:microsoft.com/office/officeart/2005/8/layout/hierarchy3"/>
    <dgm:cxn modelId="{99928224-38D4-2845-8F8A-AC5AAFCF18EE}" type="presParOf" srcId="{066F4ED8-70D6-E841-916C-1BB87D8D0E56}" destId="{E5B637B4-8AF3-B84F-9F09-548EFF2AC947}" srcOrd="2" destOrd="0" presId="urn:microsoft.com/office/officeart/2005/8/layout/hierarchy3"/>
    <dgm:cxn modelId="{63FBD5DD-FD97-C349-A2C4-9AF279230CAE}" type="presParOf" srcId="{066F4ED8-70D6-E841-916C-1BB87D8D0E56}" destId="{CA6DF709-4F79-D44E-9F56-BD30DEF892D3}" srcOrd="3" destOrd="0" presId="urn:microsoft.com/office/officeart/2005/8/layout/hierarchy3"/>
    <dgm:cxn modelId="{5BF4F97B-F316-1246-B094-0A2CCC31F727}" type="presParOf" srcId="{849CDAF8-E77D-B842-916E-74BF5D6C2930}" destId="{30C9FD8C-E50B-C04D-A1F8-7219F6D1AC85}" srcOrd="1" destOrd="0" presId="urn:microsoft.com/office/officeart/2005/8/layout/hierarchy3"/>
    <dgm:cxn modelId="{16D785EA-5078-BF41-923C-D09B2B01CB55}" type="presParOf" srcId="{30C9FD8C-E50B-C04D-A1F8-7219F6D1AC85}" destId="{C2289DDB-FC4E-AE43-A3CE-B58F9E40604A}" srcOrd="0" destOrd="0" presId="urn:microsoft.com/office/officeart/2005/8/layout/hierarchy3"/>
    <dgm:cxn modelId="{D1D61D78-3CDC-7F4F-8830-0E17F17038CF}" type="presParOf" srcId="{C2289DDB-FC4E-AE43-A3CE-B58F9E40604A}" destId="{4948A0C7-7088-404C-AA9B-43FD311EE5DC}" srcOrd="0" destOrd="0" presId="urn:microsoft.com/office/officeart/2005/8/layout/hierarchy3"/>
    <dgm:cxn modelId="{D0F0A513-9062-B440-94CF-191AFDFC5015}" type="presParOf" srcId="{C2289DDB-FC4E-AE43-A3CE-B58F9E40604A}" destId="{07406F28-36E1-7D4E-A005-64DC940B8D7E}" srcOrd="1" destOrd="0" presId="urn:microsoft.com/office/officeart/2005/8/layout/hierarchy3"/>
    <dgm:cxn modelId="{3EF059A0-DF5C-AE46-B61D-017260924BD7}" type="presParOf" srcId="{30C9FD8C-E50B-C04D-A1F8-7219F6D1AC85}" destId="{B76FE51C-F169-864D-B00F-AAA54E7BAE4D}" srcOrd="1" destOrd="0" presId="urn:microsoft.com/office/officeart/2005/8/layout/hierarchy3"/>
    <dgm:cxn modelId="{DDD090C9-4259-C94A-94B3-5671F7609C37}" type="presParOf" srcId="{B76FE51C-F169-864D-B00F-AAA54E7BAE4D}" destId="{A2F95F66-87F2-0647-A7AA-50C88DA98106}" srcOrd="0" destOrd="0" presId="urn:microsoft.com/office/officeart/2005/8/layout/hierarchy3"/>
    <dgm:cxn modelId="{7818A2A5-493E-4745-BB06-44B0C4E519E8}" type="presParOf" srcId="{B76FE51C-F169-864D-B00F-AAA54E7BAE4D}" destId="{0736AA27-8D7E-974C-873E-6531F9EED02D}" srcOrd="1" destOrd="0" presId="urn:microsoft.com/office/officeart/2005/8/layout/hierarchy3"/>
    <dgm:cxn modelId="{C2418416-C9E3-A046-B384-4CAA92A98E2F}" type="presParOf" srcId="{B76FE51C-F169-864D-B00F-AAA54E7BAE4D}" destId="{F862C29B-3860-4544-869E-458D635C5A36}" srcOrd="2" destOrd="0" presId="urn:microsoft.com/office/officeart/2005/8/layout/hierarchy3"/>
    <dgm:cxn modelId="{0975887F-1750-2E4D-BF99-F6127B4513B6}" type="presParOf" srcId="{B76FE51C-F169-864D-B00F-AAA54E7BAE4D}" destId="{84982FA4-7C01-A745-A3AD-AFF4B81B29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A6E99-5144-4ACE-8918-1935D1EA98DF}">
      <dsp:nvSpPr>
        <dsp:cNvPr id="0" name=""/>
        <dsp:cNvSpPr/>
      </dsp:nvSpPr>
      <dsp:spPr>
        <a:xfrm>
          <a:off x="3105" y="12432"/>
          <a:ext cx="2068710" cy="827484"/>
        </a:xfrm>
        <a:prstGeom prst="rect">
          <a:avLst/>
        </a:prstGeom>
        <a:solidFill>
          <a:srgbClr val="3333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Cause</a:t>
          </a:r>
          <a:endParaRPr lang="en-US" sz="2400" kern="1200" noProof="0" dirty="0"/>
        </a:p>
      </dsp:txBody>
      <dsp:txXfrm>
        <a:off x="3105" y="12432"/>
        <a:ext cx="2068710" cy="827484"/>
      </dsp:txXfrm>
    </dsp:sp>
    <dsp:sp modelId="{F845C0B2-69E7-40A3-ABBD-F0A4C3EC1FEC}">
      <dsp:nvSpPr>
        <dsp:cNvPr id="0" name=""/>
        <dsp:cNvSpPr/>
      </dsp:nvSpPr>
      <dsp:spPr>
        <a:xfrm>
          <a:off x="3105" y="839917"/>
          <a:ext cx="2068710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Fall of the Roman Empire</a:t>
          </a:r>
          <a:endParaRPr lang="en-US" sz="2400" kern="1200" noProof="0" dirty="0"/>
        </a:p>
      </dsp:txBody>
      <dsp:txXfrm>
        <a:off x="3105" y="839917"/>
        <a:ext cx="2068710" cy="3211649"/>
      </dsp:txXfrm>
    </dsp:sp>
    <dsp:sp modelId="{D8FB70F2-DFEA-4494-9F81-2295E604EFE7}">
      <dsp:nvSpPr>
        <dsp:cNvPr id="0" name=""/>
        <dsp:cNvSpPr/>
      </dsp:nvSpPr>
      <dsp:spPr>
        <a:xfrm>
          <a:off x="2384171" y="12432"/>
          <a:ext cx="3685987" cy="827484"/>
        </a:xfrm>
        <a:prstGeom prst="rect">
          <a:avLst/>
        </a:prstGeom>
        <a:solidFill>
          <a:srgbClr val="3333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Effects</a:t>
          </a:r>
          <a:endParaRPr lang="en-US" sz="2400" kern="1200" noProof="0" dirty="0"/>
        </a:p>
      </dsp:txBody>
      <dsp:txXfrm>
        <a:off x="2384171" y="12432"/>
        <a:ext cx="3685987" cy="827484"/>
      </dsp:txXfrm>
    </dsp:sp>
    <dsp:sp modelId="{7B3264AB-53F9-42B6-95E6-6CF13B317512}">
      <dsp:nvSpPr>
        <dsp:cNvPr id="0" name=""/>
        <dsp:cNvSpPr/>
      </dsp:nvSpPr>
      <dsp:spPr>
        <a:xfrm>
          <a:off x="2361436" y="839917"/>
          <a:ext cx="373145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Study of medicine prohibited</a:t>
          </a: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No major breakthroughs in medicine or health care</a:t>
          </a: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Rampant epidemics</a:t>
          </a:r>
          <a:endParaRPr lang="en-US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noProof="0" dirty="0"/>
        </a:p>
      </dsp:txBody>
      <dsp:txXfrm>
        <a:off x="2361436" y="839917"/>
        <a:ext cx="3731458" cy="321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D6089-C003-6947-BBB5-9C9A8BB09CE0}">
      <dsp:nvSpPr>
        <dsp:cNvPr id="0" name=""/>
        <dsp:cNvSpPr/>
      </dsp:nvSpPr>
      <dsp:spPr>
        <a:xfrm>
          <a:off x="1969461" y="500"/>
          <a:ext cx="3607735" cy="1638180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Spread of bubonic plague</a:t>
          </a:r>
          <a:endParaRPr lang="en-US" sz="2700" kern="1200" dirty="0"/>
        </a:p>
      </dsp:txBody>
      <dsp:txXfrm>
        <a:off x="2017442" y="48481"/>
        <a:ext cx="3511773" cy="1542218"/>
      </dsp:txXfrm>
    </dsp:sp>
    <dsp:sp modelId="{6E4C51FA-201E-884F-91D0-9D5C4C859FE2}">
      <dsp:nvSpPr>
        <dsp:cNvPr id="0" name=""/>
        <dsp:cNvSpPr/>
      </dsp:nvSpPr>
      <dsp:spPr>
        <a:xfrm rot="5400000">
          <a:off x="3397523" y="1679635"/>
          <a:ext cx="751611" cy="737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3552174" y="1672420"/>
        <a:ext cx="442309" cy="530457"/>
      </dsp:txXfrm>
    </dsp:sp>
    <dsp:sp modelId="{4C8EE32B-BF1B-B347-9ED1-CEB78E70B9AD}">
      <dsp:nvSpPr>
        <dsp:cNvPr id="0" name=""/>
        <dsp:cNvSpPr/>
      </dsp:nvSpPr>
      <dsp:spPr>
        <a:xfrm>
          <a:off x="1969461" y="2457771"/>
          <a:ext cx="3607735" cy="1638180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75% of population in Asia and Europe died</a:t>
          </a:r>
          <a:endParaRPr lang="en-US" sz="2700" kern="1200" dirty="0"/>
        </a:p>
      </dsp:txBody>
      <dsp:txXfrm>
        <a:off x="2017442" y="2505752"/>
        <a:ext cx="3511773" cy="1542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DF44B-B96C-234B-8365-22DDCBC62E28}">
      <dsp:nvSpPr>
        <dsp:cNvPr id="0" name=""/>
        <dsp:cNvSpPr/>
      </dsp:nvSpPr>
      <dsp:spPr>
        <a:xfrm>
          <a:off x="156832" y="2770"/>
          <a:ext cx="2249570" cy="1124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Influenza pandemic</a:t>
          </a:r>
          <a:endParaRPr lang="en-US" sz="3300" kern="1200" dirty="0"/>
        </a:p>
      </dsp:txBody>
      <dsp:txXfrm>
        <a:off x="189776" y="35714"/>
        <a:ext cx="2183682" cy="1058897"/>
      </dsp:txXfrm>
    </dsp:sp>
    <dsp:sp modelId="{9A168EEA-6A29-5A4C-86F7-1A66628402CB}">
      <dsp:nvSpPr>
        <dsp:cNvPr id="0" name=""/>
        <dsp:cNvSpPr/>
      </dsp:nvSpPr>
      <dsp:spPr>
        <a:xfrm>
          <a:off x="381789" y="1127556"/>
          <a:ext cx="225308" cy="843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589"/>
              </a:lnTo>
              <a:lnTo>
                <a:pt x="225308" y="84358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E338-0D8B-1042-88D6-8CC5B9B05EAC}">
      <dsp:nvSpPr>
        <dsp:cNvPr id="0" name=""/>
        <dsp:cNvSpPr/>
      </dsp:nvSpPr>
      <dsp:spPr>
        <a:xfrm>
          <a:off x="607097" y="1408752"/>
          <a:ext cx="1799656" cy="1124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33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1918</a:t>
          </a:r>
          <a:endParaRPr lang="en-US" sz="1800" kern="1200" dirty="0"/>
        </a:p>
      </dsp:txBody>
      <dsp:txXfrm>
        <a:off x="640041" y="1441696"/>
        <a:ext cx="1733768" cy="1058897"/>
      </dsp:txXfrm>
    </dsp:sp>
    <dsp:sp modelId="{E5B637B4-8AF3-B84F-9F09-548EFF2AC947}">
      <dsp:nvSpPr>
        <dsp:cNvPr id="0" name=""/>
        <dsp:cNvSpPr/>
      </dsp:nvSpPr>
      <dsp:spPr>
        <a:xfrm>
          <a:off x="381789" y="1127556"/>
          <a:ext cx="225308" cy="224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570"/>
              </a:lnTo>
              <a:lnTo>
                <a:pt x="225308" y="224957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DF709-4F79-D44E-9F56-BD30DEF892D3}">
      <dsp:nvSpPr>
        <dsp:cNvPr id="0" name=""/>
        <dsp:cNvSpPr/>
      </dsp:nvSpPr>
      <dsp:spPr>
        <a:xfrm>
          <a:off x="607097" y="2814734"/>
          <a:ext cx="1799656" cy="1124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33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21 million people killed</a:t>
          </a:r>
          <a:endParaRPr lang="en-US" sz="1800" kern="1200" dirty="0"/>
        </a:p>
      </dsp:txBody>
      <dsp:txXfrm>
        <a:off x="640041" y="2847678"/>
        <a:ext cx="1733768" cy="1058897"/>
      </dsp:txXfrm>
    </dsp:sp>
    <dsp:sp modelId="{4948A0C7-7088-404C-AA9B-43FD311EE5DC}">
      <dsp:nvSpPr>
        <dsp:cNvPr id="0" name=""/>
        <dsp:cNvSpPr/>
      </dsp:nvSpPr>
      <dsp:spPr>
        <a:xfrm>
          <a:off x="4198816" y="2770"/>
          <a:ext cx="2249570" cy="1124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AIDS</a:t>
          </a:r>
          <a:endParaRPr lang="en-US" sz="3300" kern="1200" dirty="0"/>
        </a:p>
      </dsp:txBody>
      <dsp:txXfrm>
        <a:off x="4231760" y="35714"/>
        <a:ext cx="2183682" cy="1058897"/>
      </dsp:txXfrm>
    </dsp:sp>
    <dsp:sp modelId="{A2F95F66-87F2-0647-A7AA-50C88DA98106}">
      <dsp:nvSpPr>
        <dsp:cNvPr id="0" name=""/>
        <dsp:cNvSpPr/>
      </dsp:nvSpPr>
      <dsp:spPr>
        <a:xfrm>
          <a:off x="4423773" y="1127556"/>
          <a:ext cx="224957" cy="843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589"/>
              </a:lnTo>
              <a:lnTo>
                <a:pt x="224957" y="84358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6AA27-8D7E-974C-873E-6531F9EED02D}">
      <dsp:nvSpPr>
        <dsp:cNvPr id="0" name=""/>
        <dsp:cNvSpPr/>
      </dsp:nvSpPr>
      <dsp:spPr>
        <a:xfrm>
          <a:off x="4648730" y="1408752"/>
          <a:ext cx="1799656" cy="1124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33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Discovered in 1981</a:t>
          </a:r>
          <a:endParaRPr lang="en-US" sz="1800" kern="1200" dirty="0"/>
        </a:p>
      </dsp:txBody>
      <dsp:txXfrm>
        <a:off x="4681674" y="1441696"/>
        <a:ext cx="1733768" cy="1058897"/>
      </dsp:txXfrm>
    </dsp:sp>
    <dsp:sp modelId="{F862C29B-3860-4544-869E-458D635C5A36}">
      <dsp:nvSpPr>
        <dsp:cNvPr id="0" name=""/>
        <dsp:cNvSpPr/>
      </dsp:nvSpPr>
      <dsp:spPr>
        <a:xfrm>
          <a:off x="4423773" y="1127556"/>
          <a:ext cx="224957" cy="224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570"/>
              </a:lnTo>
              <a:lnTo>
                <a:pt x="224957" y="224957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82FA4-7C01-A745-A3AD-AFF4B81B2950}">
      <dsp:nvSpPr>
        <dsp:cNvPr id="0" name=""/>
        <dsp:cNvSpPr/>
      </dsp:nvSpPr>
      <dsp:spPr>
        <a:xfrm>
          <a:off x="4648730" y="2814734"/>
          <a:ext cx="1799656" cy="1124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33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 25 million killed; still claiming lives</a:t>
          </a:r>
          <a:endParaRPr lang="en-US" sz="1800" kern="1200" dirty="0"/>
        </a:p>
      </dsp:txBody>
      <dsp:txXfrm>
        <a:off x="4681674" y="2847678"/>
        <a:ext cx="1733768" cy="1058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923AFB36-DDED-43F0-9CE7-272954866E70}" type="datetimeFigureOut">
              <a:rPr lang="en-US"/>
              <a:pPr/>
              <a:t>8/6/17</a:t>
            </a:fld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2009 National Academy Foundation. All rights reserved.Copyright © 2009 National Academy Foundation. All rights reserved.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28F348-8326-42AB-AD5A-2747ACE9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685800"/>
            <a:ext cx="5372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this should be in airal 12 and not have any hanging indents.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7630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2009 National Academy Foundation. All rights reserved.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52800" y="8991600"/>
            <a:ext cx="68580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248400" y="8686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096000" y="8763000"/>
            <a:ext cx="685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8FCFC84-6147-47F4-BF00-CD1045E8D642}" type="slidenum"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8025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2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8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5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97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0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0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1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6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4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9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1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12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66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27477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12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7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80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9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9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693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78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This is the bulleted slide master</a:t>
            </a:r>
            <a:br>
              <a:rPr lang="en-US" dirty="0" smtClean="0"/>
            </a:br>
            <a:r>
              <a:rPr lang="en-US" dirty="0" smtClean="0"/>
              <a:t>with a two-line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5"/>
            <a:ext cx="8443252" cy="480979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0"/>
            <a:ext cx="878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5"/>
            <a:ext cx="8443252" cy="480979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 with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0"/>
            <a:ext cx="878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8443252" cy="422790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42963" y="5783038"/>
            <a:ext cx="7434138" cy="71274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ques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0"/>
            <a:ext cx="878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42963" y="5783038"/>
            <a:ext cx="7434138" cy="71274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8443252" cy="42635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PT foo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ar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9144000" cy="238125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6863" y="1425574"/>
            <a:ext cx="8562129" cy="4903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63550" indent="-6350">
              <a:buNone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9238" y="95000"/>
            <a:ext cx="8574087" cy="784225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with ques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PT foo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ar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9144000" cy="238125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6863" y="1425575"/>
            <a:ext cx="8562129" cy="4096452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buNone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9238" y="95000"/>
            <a:ext cx="8574087" cy="784225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42963" y="5628663"/>
            <a:ext cx="7434138" cy="81962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95250"/>
            <a:ext cx="8782050" cy="819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r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800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3448050"/>
            <a:ext cx="7696200" cy="8001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3200" b="1" i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z="3200" b="1" dirty="0" smtClean="0">
                <a:latin typeface="Arial" charset="0"/>
              </a:rPr>
              <a:t>Unit #, Lesson #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71450"/>
            <a:ext cx="9144000" cy="104775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Academy Initials</a:t>
            </a:r>
            <a:br>
              <a:rPr lang="en-US" dirty="0" smtClean="0"/>
            </a:br>
            <a:r>
              <a:rPr lang="en-US" dirty="0" smtClean="0"/>
              <a:t>Course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4324350"/>
            <a:ext cx="7715250" cy="110490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Presentation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172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i="0">
                <a:solidFill>
                  <a:srgbClr val="2B5A9C"/>
                </a:solidFill>
              </a:defRPr>
            </a:lvl1pPr>
          </a:lstStyle>
          <a:p>
            <a:pPr>
              <a:defRPr/>
            </a:pPr>
            <a:fld id="{C5B3C61A-D9DC-40DF-9124-2C1DD6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1" descr="PPT foo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bar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928688"/>
            <a:ext cx="9144000" cy="238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3" r:id="rId2"/>
    <p:sldLayoutId id="2147483744" r:id="rId3"/>
    <p:sldLayoutId id="2147483742" r:id="rId4"/>
    <p:sldLayoutId id="2147483737" r:id="rId5"/>
    <p:sldLayoutId id="2147483741" r:id="rId6"/>
    <p:sldLayoutId id="214748373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282575" indent="-282575" algn="l" rtl="0" eaLnBrk="0" fontAlgn="base" hangingPunct="0">
        <a:spcBef>
          <a:spcPct val="100000"/>
        </a:spcBef>
        <a:spcAft>
          <a:spcPct val="0"/>
        </a:spcAft>
        <a:buClr>
          <a:srgbClr val="2B5A9C"/>
        </a:buClr>
        <a:buFont typeface="Times" pitchFamily="18" charset="0"/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B5A9C"/>
        </a:buClr>
        <a:buFont typeface="Times" pitchFamily="18" charset="0"/>
        <a:buChar char="•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6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B5A9C"/>
        </a:buClr>
        <a:buSzPct val="55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800100"/>
          </a:xfrm>
          <a:prstGeom prst="rect">
            <a:avLst/>
          </a:prstGeom>
          <a:noFill/>
        </p:spPr>
      </p:pic>
      <p:pic>
        <p:nvPicPr>
          <p:cNvPr id="8" name="Picture 11" descr="PPT foo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0" y="6644708"/>
            <a:ext cx="213520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/>
                </a:solidFill>
                <a:ea typeface="ＭＳ Ｐゴシック" charset="-128"/>
              </a:rPr>
              <a:t>.</a:t>
            </a:r>
            <a:endParaRPr lang="en-US" sz="800" dirty="0">
              <a:solidFill>
                <a:schemeClr val="tx1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Unit 1, Lesson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AOHS</a:t>
            </a:r>
          </a:p>
          <a:p>
            <a:r>
              <a:rPr lang="en-US" dirty="0" smtClean="0"/>
              <a:t>Health Careers Exploration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Brief History of Medicine and Health Care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100" y="6618288"/>
            <a:ext cx="360066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ea typeface="ＭＳ Ｐゴシック" charset="-128"/>
              </a:rPr>
              <a:t>Copyright © </a:t>
            </a:r>
            <a:r>
              <a:rPr lang="en-US" sz="800" dirty="0" smtClean="0">
                <a:solidFill>
                  <a:schemeClr val="tx1"/>
                </a:solidFill>
                <a:ea typeface="ＭＳ Ｐゴシック" charset="-128"/>
              </a:rPr>
              <a:t>2012‒2014</a:t>
            </a:r>
            <a:r>
              <a:rPr lang="en-US" sz="800" baseline="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ea typeface="ＭＳ Ｐゴシック" charset="-128"/>
              </a:rPr>
              <a:t>National </a:t>
            </a:r>
            <a:r>
              <a:rPr lang="en-US" sz="800" dirty="0">
                <a:solidFill>
                  <a:schemeClr val="tx1"/>
                </a:solidFill>
                <a:ea typeface="ＭＳ Ｐゴシック" charset="-128"/>
              </a:rPr>
              <a:t>Academy Foundation.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312333" y="1425575"/>
          <a:ext cx="7546659" cy="409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5000"/>
            <a:ext cx="8823325" cy="784225"/>
          </a:xfrm>
        </p:spPr>
        <p:txBody>
          <a:bodyPr/>
          <a:lstStyle/>
          <a:p>
            <a:r>
              <a:rPr lang="en-US" dirty="0" smtClean="0"/>
              <a:t>During the Middle Ages, disease was rampant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Do you think there is a greater or lesser risk for epidemics now? Why?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800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1400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7667" y="1425575"/>
            <a:ext cx="4423833" cy="4096452"/>
          </a:xfrm>
        </p:spPr>
        <p:txBody>
          <a:bodyPr/>
          <a:lstStyle/>
          <a:p>
            <a:pPr marL="0" indent="0"/>
            <a:r>
              <a:rPr lang="en-US" dirty="0" smtClean="0"/>
              <a:t>Artists like Michelangelo and Leonardo </a:t>
            </a:r>
            <a:r>
              <a:rPr lang="en-US" dirty="0" err="1" smtClean="0"/>
              <a:t>da</a:t>
            </a:r>
            <a:r>
              <a:rPr lang="en-US" dirty="0" smtClean="0"/>
              <a:t> Vinci created drawings of the inside of the human body.</a:t>
            </a:r>
          </a:p>
          <a:p>
            <a:pPr marL="0" indent="0"/>
            <a:r>
              <a:rPr lang="en-US" dirty="0" smtClean="0"/>
              <a:t>These drawings helped scientists understand the parts of the body and how they worked.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823325" cy="784225"/>
          </a:xfrm>
        </p:spPr>
        <p:txBody>
          <a:bodyPr/>
          <a:lstStyle/>
          <a:p>
            <a:pPr marL="0" indent="0"/>
            <a:r>
              <a:rPr lang="en-US" dirty="0" smtClean="0"/>
              <a:t>Dissection of the human body began during the Renaissance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2963" y="5249333"/>
            <a:ext cx="4816858" cy="1198954"/>
          </a:xfrm>
        </p:spPr>
        <p:txBody>
          <a:bodyPr/>
          <a:lstStyle/>
          <a:p>
            <a:pPr marL="0" indent="0"/>
            <a:r>
              <a:rPr lang="en-US" dirty="0" smtClean="0"/>
              <a:t>Do you think medicine would have been able to progress without an understanding of anatomy? Why or why not?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1350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</a:t>
            </a:r>
            <a:r>
              <a:rPr lang="en-US" sz="2400" dirty="0" smtClean="0">
                <a:solidFill>
                  <a:schemeClr val="bg1"/>
                </a:solidFill>
              </a:rPr>
              <a:t>1450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1614" y="5602453"/>
            <a:ext cx="22544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Drawing by 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Leonardo </a:t>
            </a:r>
            <a:r>
              <a:rPr lang="en-US" sz="1400" b="1" dirty="0" err="1" smtClean="0">
                <a:solidFill>
                  <a:schemeClr val="tx1"/>
                </a:solidFill>
              </a:rPr>
              <a:t>da</a:t>
            </a:r>
            <a:r>
              <a:rPr lang="en-US" sz="1400" b="1" dirty="0" smtClean="0">
                <a:solidFill>
                  <a:schemeClr val="tx1"/>
                </a:solidFill>
              </a:rPr>
              <a:t> Vinci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404px-Leonardo_Anatomy_of_the_Neck,_c._1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7726" y="1248834"/>
            <a:ext cx="2769547" cy="41063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/>
          <a:lstStyle/>
          <a:p>
            <a:r>
              <a:rPr lang="en-US" sz="2600" dirty="0" smtClean="0"/>
              <a:t>The Renaissance brought new medicines and understanding of how the human body works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9500" y="1412875"/>
            <a:ext cx="4233333" cy="4809795"/>
          </a:xfrm>
        </p:spPr>
        <p:txBody>
          <a:bodyPr/>
          <a:lstStyle/>
          <a:p>
            <a:r>
              <a:rPr lang="en-US" dirty="0" smtClean="0"/>
              <a:t>Roger Bacon advanced the use of chemical remedies.</a:t>
            </a:r>
          </a:p>
          <a:p>
            <a:r>
              <a:rPr lang="en-US" dirty="0" smtClean="0"/>
              <a:t>Michael Servetus described the way the lungs and circulation work. He also explained digestion.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1350 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– 1450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Lungs_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4662" y="1976967"/>
            <a:ext cx="3694018" cy="30818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8" y="47298"/>
            <a:ext cx="8782050" cy="819150"/>
          </a:xfrm>
        </p:spPr>
        <p:txBody>
          <a:bodyPr/>
          <a:lstStyle/>
          <a:p>
            <a:r>
              <a:rPr lang="en-US" sz="2600" dirty="0" smtClean="0"/>
              <a:t>What have you learned so far about the history of medicine?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Which discovery do you think was most important to the advancement of medicine? Why?</a:t>
            </a:r>
          </a:p>
          <a:p>
            <a:r>
              <a:rPr lang="en-US" dirty="0" smtClean="0"/>
              <a:t>Which ancient civilization do you think made the most progress in medicine? Why?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Great strides were made in the 16th, 17th, and 18th centuries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7834" y="1412875"/>
            <a:ext cx="7919906" cy="516995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Discovery of the tube connecting the ear and throat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Beginnings of modern surgery, including the  first cesarean section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Invention of bifocal glasses, the thermometer, and the microscope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Learned that limes prevent scurvy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Smallpox vaccine developed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First pharmacists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1500 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– 1799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The 19th century’s Industrial Revolution impacted medicine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57468" y="1696655"/>
            <a:ext cx="5270500" cy="483129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Clara Barton founded the American Red Cross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Florence Nightingale was the founder of modern nursing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1800 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– 1899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Wcbhatc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1675" y="1276350"/>
            <a:ext cx="2533157" cy="3062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2343" y="4516076"/>
            <a:ext cx="2585549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Clara Barton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4910" y="1218416"/>
            <a:ext cx="5270500" cy="5630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Women had important roles: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8118" y="3514992"/>
            <a:ext cx="5270500" cy="5630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Medicine grew rapidly: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52208" y="4008997"/>
            <a:ext cx="5270500" cy="245486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Stethoscope and hearing aid invented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Safer surgery with antiseptics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First blood transfusion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Vaccines for fatal diseases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76646" cy="1008341"/>
          </a:xfrm>
        </p:spPr>
        <p:txBody>
          <a:bodyPr/>
          <a:lstStyle/>
          <a:p>
            <a:r>
              <a:rPr lang="en-US" sz="2600" dirty="0" smtClean="0"/>
              <a:t>Louis Pasteur’s discoveries saved millions of lives</a:t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Why do you think the discovery that germs cause disease was a major breakthrough in medicine?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8500" y="1412876"/>
            <a:ext cx="8089239" cy="4263530"/>
          </a:xfrm>
        </p:spPr>
        <p:txBody>
          <a:bodyPr/>
          <a:lstStyle/>
          <a:p>
            <a:r>
              <a:rPr lang="en-US" dirty="0" smtClean="0"/>
              <a:t>Pasteur developed a theory that germs cause disease. He proved that heat can be used to kill harmful germs in food like milk. The process is called pasteurization.</a:t>
            </a:r>
          </a:p>
          <a:p>
            <a:r>
              <a:rPr lang="en-US" dirty="0" smtClean="0"/>
              <a:t>Pasteur also developed vaccines against rabies and other diseases.</a:t>
            </a:r>
          </a:p>
          <a:p>
            <a:r>
              <a:rPr lang="en-US" dirty="0" smtClean="0"/>
              <a:t>Pasteur’s ideas about sanitation helped control the spread of disease.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1800 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– 1899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Medicine changed dramatically in the 20th century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42963" y="5693834"/>
            <a:ext cx="7434138" cy="801952"/>
          </a:xfrm>
        </p:spPr>
        <p:txBody>
          <a:bodyPr/>
          <a:lstStyle/>
          <a:p>
            <a:pPr marL="0" indent="0"/>
            <a:r>
              <a:rPr lang="en-US" dirty="0" smtClean="0"/>
              <a:t>What new professions do you think emerged in the 20th century because of the advances in medicine?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1333" y="1318280"/>
            <a:ext cx="7856407" cy="42635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X-ray, CAT scan, and MRI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Identification of blood groups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Viruses grown in cultures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Penicillin, insulin for diabetes, polio and chickenpox vaccines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Open-heart surgery and organ transplants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In vitro </a:t>
            </a:r>
            <a:r>
              <a:rPr lang="en-US" dirty="0" smtClean="0"/>
              <a:t>fertilization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Advances in psychology and psychiatry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1900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1999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333" y="1425575"/>
            <a:ext cx="4677833" cy="3823758"/>
          </a:xfrm>
        </p:spPr>
        <p:txBody>
          <a:bodyPr/>
          <a:lstStyle/>
          <a:p>
            <a:pPr marL="0" indent="0"/>
            <a:r>
              <a:rPr lang="en-US" dirty="0" smtClean="0"/>
              <a:t>The first use of gene therapy to treat disease occurred in 1990. Today, scientists are excited that the study of gene therapy may lead to a cure for most inherited diseases. This research wouldn’t have been possible without the discovery of DNA.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823325" cy="784225"/>
          </a:xfrm>
        </p:spPr>
        <p:txBody>
          <a:bodyPr/>
          <a:lstStyle/>
          <a:p>
            <a:r>
              <a:rPr lang="en-US" dirty="0" smtClean="0"/>
              <a:t>In 1952, the structure of DNA was discovered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What do you know about DNA? Explain what DNA is in your own words.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1900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1999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Picture 4" descr="C:\Users\cynth\Documents\Pearson Foundation\Health Science Careers\Lesson 2\Fotolia_27525772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632" y="1524887"/>
            <a:ext cx="3316298" cy="342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9001" y="1311275"/>
            <a:ext cx="8050040" cy="3887258"/>
          </a:xfrm>
        </p:spPr>
        <p:txBody>
          <a:bodyPr/>
          <a:lstStyle/>
          <a:p>
            <a:pPr marL="0" indent="0"/>
            <a:r>
              <a:rPr lang="en-US" dirty="0" smtClean="0"/>
              <a:t>There were a number of legal </a:t>
            </a:r>
            <a:br>
              <a:rPr lang="en-US" dirty="0" smtClean="0"/>
            </a:br>
            <a:r>
              <a:rPr lang="en-US" dirty="0" smtClean="0"/>
              <a:t>and social battles in the 20th </a:t>
            </a:r>
            <a:br>
              <a:rPr lang="en-US" dirty="0" smtClean="0"/>
            </a:br>
            <a:r>
              <a:rPr lang="en-US" dirty="0" smtClean="0"/>
              <a:t>century about how to provide </a:t>
            </a:r>
            <a:br>
              <a:rPr lang="en-US" dirty="0" smtClean="0"/>
            </a:br>
            <a:r>
              <a:rPr lang="en-US" dirty="0" smtClean="0"/>
              <a:t>affordable health 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1965: Medicare and Medicaid </a:t>
            </a:r>
            <a:br>
              <a:rPr lang="en-US" dirty="0" smtClean="0"/>
            </a:br>
            <a:r>
              <a:rPr lang="en-US" dirty="0" smtClean="0"/>
              <a:t>were introduced.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1990: The Americans with Disabilities Act made it illegal to discriminate based on disability.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1996: HIPAA protects </a:t>
            </a:r>
            <a:r>
              <a:rPr lang="en-US" dirty="0"/>
              <a:t>patient privacy and made it easier to get health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6201"/>
            <a:ext cx="9144000" cy="800100"/>
          </a:xfrm>
        </p:spPr>
        <p:txBody>
          <a:bodyPr/>
          <a:lstStyle/>
          <a:p>
            <a:r>
              <a:rPr lang="en-US" sz="2600" dirty="0" smtClean="0"/>
              <a:t>Health care legislation characterized the 20th century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1900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1999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451px-Handicapped_Accessible_sig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2518" y="1524360"/>
            <a:ext cx="2656523" cy="25542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In prehistoric (ancient) times, the body was a mystery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42962" y="5783038"/>
            <a:ext cx="7843837" cy="712748"/>
          </a:xfrm>
        </p:spPr>
        <p:txBody>
          <a:bodyPr/>
          <a:lstStyle/>
          <a:p>
            <a:pPr marL="0" indent="0"/>
            <a:r>
              <a:rPr lang="en-US" dirty="0" smtClean="0"/>
              <a:t>What do you think people needed to know about the world to understand there are natural explanations for disease and death?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7106" y="3484150"/>
            <a:ext cx="5693694" cy="102548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Medicine during this time was plant based.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These beliefs and treatments still exist in some cultures today.</a:t>
            </a:r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rane-trepanation-img_0507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7972" y="3389159"/>
            <a:ext cx="2064785" cy="1919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BCE – </a:t>
            </a:r>
            <a:r>
              <a:rPr lang="en-US" sz="2400" dirty="0" smtClean="0">
                <a:solidFill>
                  <a:schemeClr val="bg1"/>
                </a:solidFill>
              </a:rPr>
              <a:t>30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00 BCE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6202" y="5391827"/>
            <a:ext cx="258554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Skull with trepanning hole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733378" y="1328786"/>
            <a:ext cx="7906125" cy="2155393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cultures believed that evil spirits caused disease and death.</a:t>
            </a: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involved trying to rid the body of evil spirits. Sometimes this was done through trepanning, or making a hole in the skull.</a:t>
            </a: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The 20th century began and ended with major pandemics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42962" y="5714129"/>
            <a:ext cx="7969961" cy="702440"/>
          </a:xfrm>
        </p:spPr>
        <p:txBody>
          <a:bodyPr/>
          <a:lstStyle/>
          <a:p>
            <a:pPr marL="0" indent="0"/>
            <a:r>
              <a:rPr lang="en-US" dirty="0" smtClean="0"/>
              <a:t>What effect do you think the discovery of AIDS/HIV had on people in your parents’ generation? How has it impacted your generation?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952500" y="1412876"/>
          <a:ext cx="7835240" cy="394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1900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1999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08178" cy="819150"/>
          </a:xfrm>
        </p:spPr>
        <p:txBody>
          <a:bodyPr/>
          <a:lstStyle/>
          <a:p>
            <a:r>
              <a:rPr lang="en-US" sz="2600" dirty="0" smtClean="0"/>
              <a:t>The 21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century ushers in the Affordable Care Act 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7871" y="1264630"/>
            <a:ext cx="8213413" cy="39666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Young adults covered under parents’ insurance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Prohibits pre-existing condition exclusions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Requires most insurance plans to offer free </a:t>
            </a:r>
            <a:br>
              <a:rPr lang="en-US" dirty="0" smtClean="0"/>
            </a:br>
            <a:r>
              <a:rPr lang="en-US" dirty="0" smtClean="0"/>
              <a:t>preventive services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Allows Americans to </a:t>
            </a:r>
            <a:br>
              <a:rPr lang="en-US" dirty="0" smtClean="0"/>
            </a:br>
            <a:r>
              <a:rPr lang="en-US" dirty="0" smtClean="0"/>
              <a:t>purchase insurance </a:t>
            </a:r>
            <a:br>
              <a:rPr lang="en-US" dirty="0" smtClean="0"/>
            </a:br>
            <a:r>
              <a:rPr lang="en-US" dirty="0" smtClean="0"/>
              <a:t>plans through online </a:t>
            </a:r>
            <a:br>
              <a:rPr lang="en-US" dirty="0" smtClean="0"/>
            </a:br>
            <a:r>
              <a:rPr lang="en-US" dirty="0" smtClean="0"/>
              <a:t>Health Insurance </a:t>
            </a:r>
            <a:br>
              <a:rPr lang="en-US" dirty="0" smtClean="0"/>
            </a:br>
            <a:r>
              <a:rPr lang="en-US" dirty="0" smtClean="0"/>
              <a:t>Marketplaces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2000 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– 2099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95045" y="5822576"/>
            <a:ext cx="8301038" cy="70522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282575" indent="-2825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2B5A9C"/>
              </a:buClr>
              <a:buFont typeface="Times" pitchFamily="18" charset="0"/>
              <a:buNone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Font typeface="Times" pitchFamily="18" charset="0"/>
              <a:buChar char="•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50000"/>
              <a:buFont typeface="Times" pitchFamily="18" charset="0"/>
              <a:buChar char="•"/>
              <a:defRPr sz="16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55000"/>
              <a:buFont typeface="Times" pitchFamily="18" charset="0"/>
              <a:buChar char="•"/>
              <a:defRPr sz="1400" i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50000"/>
              <a:buFont typeface="Times" pitchFamily="18" charset="0"/>
              <a:buChar char="•"/>
              <a:defRPr sz="1400" i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50000"/>
              <a:buFont typeface="Times" pitchFamily="18" charset="0"/>
              <a:buChar char="•"/>
              <a:defRPr sz="1400" i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50000"/>
              <a:buFont typeface="Times" pitchFamily="18" charset="0"/>
              <a:buChar char="•"/>
              <a:defRPr sz="1400" i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50000"/>
              <a:buFont typeface="Times" pitchFamily="18" charset="0"/>
              <a:buChar char="•"/>
              <a:defRPr sz="1400" i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50000"/>
              <a:buFont typeface="Times" pitchFamily="18" charset="0"/>
              <a:buChar char="•"/>
              <a:defRPr sz="1400" i="1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SzTx/>
            </a:pPr>
            <a:r>
              <a:rPr lang="en-US" kern="0" dirty="0" smtClean="0"/>
              <a:t>Do you think health care should be free for all Americans? </a:t>
            </a:r>
            <a:br>
              <a:rPr lang="en-US" kern="0" dirty="0" smtClean="0"/>
            </a:br>
            <a:r>
              <a:rPr lang="en-US" kern="0" dirty="0" smtClean="0"/>
              <a:t>Do you think Americans should be required to have health insurance? </a:t>
            </a:r>
            <a:endParaRPr lang="en-US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28" y="3157368"/>
            <a:ext cx="4131889" cy="24236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08178" cy="819150"/>
          </a:xfrm>
        </p:spPr>
        <p:txBody>
          <a:bodyPr/>
          <a:lstStyle/>
          <a:p>
            <a:r>
              <a:rPr lang="en-US" sz="2600" dirty="0" smtClean="0"/>
              <a:t>Major discoveries will be made in the 21st century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What do you think will be some of the most important discoveries in medicine in the 21st century?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2027750"/>
            <a:ext cx="8192813" cy="3750750"/>
          </a:xfrm>
        </p:spPr>
        <p:txBody>
          <a:bodyPr/>
          <a:lstStyle/>
          <a:p>
            <a:r>
              <a:rPr lang="en-US" dirty="0" smtClean="0"/>
              <a:t>A human embryo was cloned.</a:t>
            </a:r>
          </a:p>
          <a:p>
            <a:r>
              <a:rPr lang="en-US" dirty="0" smtClean="0"/>
              <a:t>The Human Genome Project was completed.</a:t>
            </a:r>
          </a:p>
          <a:p>
            <a:r>
              <a:rPr lang="en-US" dirty="0" smtClean="0"/>
              <a:t>Scientists prepare for bioterrorist attacks and possible new pandemics, like the bird flu virus.</a:t>
            </a:r>
          </a:p>
          <a:p>
            <a:r>
              <a:rPr lang="en-US" dirty="0" smtClean="0"/>
              <a:t>Information technology is used to share knowledge between scientists and physicians all over the world.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83167" y="1470680"/>
            <a:ext cx="7920482" cy="610365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2B5A9C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far: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2000 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– 2099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2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0px-Micro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758" y="1543254"/>
            <a:ext cx="2002806" cy="23706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486" y="1412876"/>
            <a:ext cx="7081073" cy="241814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333399"/>
                </a:solidFill>
                <a:latin typeface="Verdana" charset="0"/>
              </a:rPr>
              <a:t>Sanitation can help prevent the spread of disease.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333399"/>
                </a:solidFill>
                <a:latin typeface="Verdana" charset="0"/>
              </a:rPr>
              <a:t>Chemical remedies can treat disease.</a:t>
            </a:r>
          </a:p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333399"/>
                </a:solidFill>
                <a:latin typeface="Verdana" charset="0"/>
              </a:rPr>
              <a:t>Microorganisms are the cause of disease.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8637152" cy="7842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Understanding history helps us make progress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54993" y="4004441"/>
            <a:ext cx="7906137" cy="2228735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Healthy organs can replace failing ones.</a:t>
            </a: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DNA is the building block of genetic code.</a:t>
            </a: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Gene therapy can be used to treat disease.</a:t>
            </a: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In ancient Egypt, physicians were also priests</a:t>
            </a:r>
            <a:endParaRPr lang="en-US" sz="2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What qualities or behaviors would lead people to believe that the priest </a:t>
            </a:r>
            <a:r>
              <a:rPr lang="en-US" dirty="0" err="1" smtClean="0"/>
              <a:t>Imhotep</a:t>
            </a:r>
            <a:r>
              <a:rPr lang="en-US" dirty="0" smtClean="0"/>
              <a:t> was the first physician?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6745" y="1412876"/>
            <a:ext cx="5265684" cy="3821276"/>
          </a:xfrm>
        </p:spPr>
        <p:txBody>
          <a:bodyPr/>
          <a:lstStyle/>
          <a:p>
            <a:r>
              <a:rPr lang="en-US" dirty="0" smtClean="0"/>
              <a:t>The priest </a:t>
            </a:r>
            <a:r>
              <a:rPr lang="en-US" dirty="0" err="1" smtClean="0"/>
              <a:t>Imhotep</a:t>
            </a:r>
            <a:r>
              <a:rPr lang="en-US" dirty="0" smtClean="0"/>
              <a:t> is believed to be the first physician.</a:t>
            </a:r>
          </a:p>
          <a:p>
            <a:r>
              <a:rPr lang="en-US" dirty="0" smtClean="0"/>
              <a:t>Ancient Egyptians were the first people to keep health records.</a:t>
            </a:r>
          </a:p>
          <a:p>
            <a:r>
              <a:rPr lang="en-US" dirty="0" smtClean="0"/>
              <a:t>Egyptians held religious ceremonies to heal the sick.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hot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333" y="1312333"/>
            <a:ext cx="2849032" cy="39581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3000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BCE – 300 BCE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1100" y="5200117"/>
            <a:ext cx="2585549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Depiction of </a:t>
            </a:r>
            <a:r>
              <a:rPr lang="en-US" sz="1400" b="1" dirty="0" err="1" smtClean="0">
                <a:solidFill>
                  <a:schemeClr val="tx1"/>
                </a:solidFill>
              </a:rPr>
              <a:t>Imhotep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0833" y="1425575"/>
            <a:ext cx="5122333" cy="3739092"/>
          </a:xfrm>
        </p:spPr>
        <p:txBody>
          <a:bodyPr/>
          <a:lstStyle/>
          <a:p>
            <a:pPr marL="0" indent="0">
              <a:spcBef>
                <a:spcPts val="1800"/>
              </a:spcBef>
            </a:pPr>
            <a:r>
              <a:rPr lang="en-US" dirty="0" smtClean="0"/>
              <a:t>The ancient Chinese believed that a person becomes sick when the energy flow in his or her body is blocked. </a:t>
            </a:r>
          </a:p>
          <a:p>
            <a:pPr marL="0" indent="0">
              <a:spcBef>
                <a:spcPts val="1800"/>
              </a:spcBef>
            </a:pPr>
            <a:r>
              <a:rPr lang="en-US" dirty="0" smtClean="0"/>
              <a:t>Acupuncture, or puncturing the skin with needles, was one method they used to stimulate the flow of energy.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74087" cy="784225"/>
          </a:xfrm>
        </p:spPr>
        <p:txBody>
          <a:bodyPr/>
          <a:lstStyle/>
          <a:p>
            <a:pPr marL="0" indent="0"/>
            <a:r>
              <a:rPr lang="en-US" dirty="0" smtClean="0"/>
              <a:t>The ancient Chinese used holistic medicine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2963" y="5376333"/>
            <a:ext cx="7434138" cy="1071954"/>
          </a:xfrm>
        </p:spPr>
        <p:txBody>
          <a:bodyPr/>
          <a:lstStyle/>
          <a:p>
            <a:pPr marL="0" indent="0"/>
            <a:r>
              <a:rPr lang="en-US" dirty="0" smtClean="0"/>
              <a:t>Have you or anyone you know practiced a type of holistic medicine? What were the benefits? How would you define holistic medicine?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15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BCE – 200 CE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751339" y="4761187"/>
            <a:ext cx="7620151" cy="5716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Acupuncture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still a common practice today.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cynth\Documents\Pearson Foundation\Health Science Careers\Lesson 2\Fotolia_2645552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0440" y="1324297"/>
            <a:ext cx="2274763" cy="340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765" y="1425574"/>
            <a:ext cx="5101167" cy="4903973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Ayurvedic practitioners believed the human body is made up of elements similar to those of the universe, like air, fire, and water. In a healthy body, these elements are in harmony. </a:t>
            </a:r>
          </a:p>
          <a:p>
            <a:pPr marL="284163" indent="-284163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Ayurvedic treatments include massage, exercise, and herbal medication.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875986" cy="784225"/>
          </a:xfrm>
        </p:spPr>
        <p:txBody>
          <a:bodyPr/>
          <a:lstStyle/>
          <a:p>
            <a:pPr marL="0" indent="0"/>
            <a:r>
              <a:rPr lang="en-US" dirty="0" smtClean="0"/>
              <a:t>Ayurveda, a type of holistic medicine, emerged in ancient India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596" y="1324302"/>
            <a:ext cx="517065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</a:rPr>
              <a:t>1500 BCE – circa 1100 CE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800px-An_Ayurvedic_Pharmacy,_Rishikesh_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0167" y="1578274"/>
            <a:ext cx="2688166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2188" y="4225129"/>
            <a:ext cx="20138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Modern-day Ayurvedic pharmacy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772505" y="5344511"/>
            <a:ext cx="7930061" cy="1011308"/>
          </a:xfrm>
          <a:prstGeom prst="rect">
            <a:avLst/>
          </a:prstGeom>
        </p:spPr>
        <p:txBody>
          <a:bodyPr/>
          <a:lstStyle/>
          <a:p>
            <a:pPr marL="284163" marR="0" lvl="0" indent="-2841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B5A9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Ayurvedic medicine is still sold in pharmacies in India today.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The ancient Greek Hippocrates is believed to be the father of modern medicine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What do you know about the Hippocratic Oath? Why is it important that doctors follow an ethical code of behavior?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4834" y="1412876"/>
            <a:ext cx="4412738" cy="426353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Hippocrates figured out that there were natural explanations for disease and death.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He promoted cleanliness to prevent disease.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Hippocratic Oath, a code of ethics for doctors to follow, comes from Hippocrates.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ippocr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0580" y="1458586"/>
            <a:ext cx="3168254" cy="3523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1200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BCE – 200 BCE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5825" y="1425575"/>
            <a:ext cx="8562129" cy="4096452"/>
          </a:xfrm>
        </p:spPr>
        <p:txBody>
          <a:bodyPr/>
          <a:lstStyle/>
          <a:p>
            <a:pPr marL="0" indent="0"/>
            <a:r>
              <a:rPr lang="en-US" dirty="0" smtClean="0"/>
              <a:t>The ancient Romans </a:t>
            </a:r>
            <a:br>
              <a:rPr lang="en-US" dirty="0" smtClean="0"/>
            </a:br>
            <a:r>
              <a:rPr lang="en-US" dirty="0" smtClean="0"/>
              <a:t>improved public health.</a:t>
            </a:r>
            <a:br>
              <a:rPr lang="en-US" dirty="0" smtClean="0"/>
            </a:br>
            <a:r>
              <a:rPr lang="en-US" dirty="0" smtClean="0"/>
              <a:t>They built aqueducts </a:t>
            </a:r>
            <a:br>
              <a:rPr lang="en-US" dirty="0" smtClean="0"/>
            </a:br>
            <a:r>
              <a:rPr lang="en-US" dirty="0" smtClean="0"/>
              <a:t>that brought clean </a:t>
            </a:r>
            <a:br>
              <a:rPr lang="en-US" dirty="0" smtClean="0"/>
            </a:br>
            <a:r>
              <a:rPr lang="en-US" dirty="0" smtClean="0"/>
              <a:t>water to people, and </a:t>
            </a:r>
            <a:br>
              <a:rPr lang="en-US" dirty="0" smtClean="0"/>
            </a:br>
            <a:r>
              <a:rPr lang="en-US" dirty="0" smtClean="0"/>
              <a:t>they removed garbage </a:t>
            </a:r>
            <a:br>
              <a:rPr lang="en-US" dirty="0" smtClean="0"/>
            </a:br>
            <a:r>
              <a:rPr lang="en-US" dirty="0" smtClean="0"/>
              <a:t>from city streets.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74087" cy="784225"/>
          </a:xfrm>
        </p:spPr>
        <p:txBody>
          <a:bodyPr/>
          <a:lstStyle/>
          <a:p>
            <a:pPr marL="0" indent="0"/>
            <a:r>
              <a:rPr lang="en-US" dirty="0" smtClean="0"/>
              <a:t>Ancient Romans focused on sanitation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How quickly do you think public health would deteriorate if we didn’t have sewers and access to clean water?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750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BCE – </a:t>
            </a:r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00 CE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C:\Users\cynth\Documents\Pearson Foundation\Health Science Careers\Lesson 2\Fotolia_35600658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450" y="1553120"/>
            <a:ext cx="4026954" cy="268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823325" cy="784225"/>
          </a:xfrm>
        </p:spPr>
        <p:txBody>
          <a:bodyPr/>
          <a:lstStyle/>
          <a:p>
            <a:r>
              <a:rPr lang="en-US" dirty="0" smtClean="0"/>
              <a:t>Medical advances stopped during the Dark Ages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800 CE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During the Middle Ages, the study of medicine resumed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Why do you think that being able to distinguish between the symptoms of different diseases was important?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8501" y="1412876"/>
            <a:ext cx="5270500" cy="4263530"/>
          </a:xfrm>
        </p:spPr>
        <p:txBody>
          <a:bodyPr/>
          <a:lstStyle/>
          <a:p>
            <a:r>
              <a:rPr lang="en-US" dirty="0" smtClean="0"/>
              <a:t>Students attended the first medical universities during the 9th century.</a:t>
            </a:r>
          </a:p>
          <a:p>
            <a:r>
              <a:rPr lang="en-US" dirty="0" smtClean="0"/>
              <a:t>In the Arab world, doctors had to pass tests and get licenses.</a:t>
            </a:r>
          </a:p>
          <a:p>
            <a:r>
              <a:rPr lang="en-US" dirty="0" smtClean="0"/>
              <a:t>The Arab physician Rhazes began to identify the differences among major diseases.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4596" y="1324302"/>
            <a:ext cx="523220" cy="5060731"/>
          </a:xfrm>
          <a:prstGeom prst="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800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1400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Al-RaziInGerardusCremonensis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683" y="1820333"/>
            <a:ext cx="2786816" cy="3090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3872" y="5066409"/>
            <a:ext cx="2585549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Depiction of Rhazes practicing medicine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F 2011 PPT template_092211(2)">
  <a:themeElements>
    <a:clrScheme name="tes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st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2B5A9C"/>
          </a:buClr>
          <a:buSzPct val="60000"/>
          <a:buFont typeface="Times" pitchFamily="18" charset="0"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2B5A9C"/>
          </a:buClr>
          <a:buSzPct val="60000"/>
          <a:buFont typeface="Times" pitchFamily="18" charset="0"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NAF 2011 PPT template_092211(2).pptx</Template>
  <TotalTime>13491</TotalTime>
  <Words>1350</Words>
  <Application>Microsoft Macintosh PowerPoint</Application>
  <PresentationFormat>On-screen Show (4:3)</PresentationFormat>
  <Paragraphs>151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NAF 2011 PPT template_092211(2)</vt:lpstr>
      <vt:lpstr>Title page</vt:lpstr>
      <vt:lpstr>PowerPoint Presentation</vt:lpstr>
      <vt:lpstr>In prehistoric (ancient) times, the body was a mystery</vt:lpstr>
      <vt:lpstr>In ancient Egypt, physicians were also priests</vt:lpstr>
      <vt:lpstr>PowerPoint Presentation</vt:lpstr>
      <vt:lpstr>PowerPoint Presentation</vt:lpstr>
      <vt:lpstr>The ancient Greek Hippocrates is believed to be the father of modern medicine</vt:lpstr>
      <vt:lpstr>PowerPoint Presentation</vt:lpstr>
      <vt:lpstr>PowerPoint Presentation</vt:lpstr>
      <vt:lpstr>During the Middle Ages, the study of medicine resumed</vt:lpstr>
      <vt:lpstr>PowerPoint Presentation</vt:lpstr>
      <vt:lpstr>PowerPoint Presentation</vt:lpstr>
      <vt:lpstr>The Renaissance brought new medicines and understanding of how the human body works</vt:lpstr>
      <vt:lpstr>What have you learned so far about the history of medicine?</vt:lpstr>
      <vt:lpstr>Great strides were made in the 16th, 17th, and 18th centuries</vt:lpstr>
      <vt:lpstr>The 19th century’s Industrial Revolution impacted medicine</vt:lpstr>
      <vt:lpstr>Louis Pasteur’s discoveries saved millions of lives </vt:lpstr>
      <vt:lpstr>Medicine changed dramatically in the 20th century</vt:lpstr>
      <vt:lpstr>PowerPoint Presentation</vt:lpstr>
      <vt:lpstr>PowerPoint Presentation</vt:lpstr>
      <vt:lpstr>The 20th century began and ended with major pandemics</vt:lpstr>
      <vt:lpstr>The 21st century ushers in the Affordable Care Act </vt:lpstr>
      <vt:lpstr>Major discoveries will be made in the 21st century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L</dc:creator>
  <cp:lastModifiedBy>Karen Chandler</cp:lastModifiedBy>
  <cp:revision>126</cp:revision>
  <dcterms:created xsi:type="dcterms:W3CDTF">2014-01-16T22:27:18Z</dcterms:created>
  <dcterms:modified xsi:type="dcterms:W3CDTF">2017-08-07T02:51:39Z</dcterms:modified>
</cp:coreProperties>
</file>