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media/audio1.bin" ContentType="audio/unknown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11.bin" ContentType="audio/unknown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0" r:id="rId1"/>
  </p:sldMasterIdLst>
  <p:notesMasterIdLst>
    <p:notesMasterId r:id="rId27"/>
  </p:notesMasterIdLst>
  <p:handoutMasterIdLst>
    <p:handoutMasterId r:id="rId28"/>
  </p:handoutMasterIdLst>
  <p:sldIdLst>
    <p:sldId id="300" r:id="rId2"/>
    <p:sldId id="301" r:id="rId3"/>
    <p:sldId id="302" r:id="rId4"/>
    <p:sldId id="275" r:id="rId5"/>
    <p:sldId id="279" r:id="rId6"/>
    <p:sldId id="307" r:id="rId7"/>
    <p:sldId id="280" r:id="rId8"/>
    <p:sldId id="276" r:id="rId9"/>
    <p:sldId id="306" r:id="rId10"/>
    <p:sldId id="265" r:id="rId11"/>
    <p:sldId id="270" r:id="rId12"/>
    <p:sldId id="288" r:id="rId13"/>
    <p:sldId id="286" r:id="rId14"/>
    <p:sldId id="291" r:id="rId15"/>
    <p:sldId id="281" r:id="rId16"/>
    <p:sldId id="282" r:id="rId17"/>
    <p:sldId id="293" r:id="rId18"/>
    <p:sldId id="283" r:id="rId19"/>
    <p:sldId id="295" r:id="rId20"/>
    <p:sldId id="272" r:id="rId21"/>
    <p:sldId id="294" r:id="rId22"/>
    <p:sldId id="296" r:id="rId23"/>
    <p:sldId id="297" r:id="rId24"/>
    <p:sldId id="273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clrMru>
    <a:srgbClr val="FFC21C"/>
    <a:srgbClr val="FF66FF"/>
    <a:srgbClr val="66FF3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2677" autoAdjust="0"/>
    <p:restoredTop sz="94660"/>
  </p:normalViewPr>
  <p:slideViewPr>
    <p:cSldViewPr>
      <p:cViewPr>
        <p:scale>
          <a:sx n="75" d="100"/>
          <a:sy n="75" d="100"/>
        </p:scale>
        <p:origin x="-59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97341657-9D61-D248-BCE8-770CF2867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23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8091DE-C254-004C-A7F9-4233DBE7BC9C}" type="datetimeFigureOut">
              <a:rPr lang="en-US"/>
              <a:pPr/>
              <a:t>11/26/13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0A27A2-EED4-254B-9E6D-AD8963770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503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181B723-41BB-AC41-A6F1-D19397AFF33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40A464F-CA89-5749-AAB6-0CB1D29D822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F1A71F0-2888-E74B-9A97-41303477E67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6A7B623-5D9D-D649-A404-6D7BDFD6C04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AC8B0D5-A3F1-2B47-B374-EB7F7CC323C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E189196-44CD-F24E-BA63-2EE7B09B39E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0C09A65-64E3-8549-A1A5-00CF187CE4A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CF8CB14-9FB9-3C4C-A549-21313684E19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C98858B-49A6-ED4E-A63C-9C40A4FB4EC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88B2FF1-6A30-654E-974B-410671F8507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F299C17-CFE5-BC4F-9130-BABABE93ACB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210723B-CEF5-2441-8C08-C4106C2B3EB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3A95F79-A9DA-EC45-BFD1-CF7F7C3578D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DCD7A69-D425-B343-B3A7-409E700544D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0C3EC4C-D44B-F641-9021-5CF1D12B7A9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CCDFD57-03CC-1841-A914-C1EFB0617F6B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D963A6-560C-0C48-8F0E-93A8C0C5506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ED7D1E9-7C82-DD48-82A3-B58CD6BB3D3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BDC5D95-F956-A342-B704-B9BF9F56846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4974337-F077-3347-B391-8AC8FD199F7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DE1F3AC-4B78-DE4B-8EF9-4289F7FE997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401F5DA-297D-8346-86B2-B138C4FE76C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5F75832-D832-4644-BB74-AA9B8BB7444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1.bin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8640D-0A9F-5C4C-95E0-B40DCBD22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C56F-EDED-0B43-95DB-CE859B79F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6EE4-3D43-D746-BCFD-FFAD6E273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14E4-5B2D-334F-BD52-A61FADCAB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D09-6C4B-1D42-BCD9-89FA30219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6A0F-502C-EF4B-A58E-E6B87F2A5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7576-081B-D943-9EB1-10B75F3045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F012-D28B-144C-BB78-A0FB55257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3AB3-C8A4-814E-86C1-399A4AA3D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C67B-A8F6-134A-B78B-AB32EA9DA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C5D-7CEB-6E49-A541-567EA0B45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3" name="Breaking Glass"/>
          </p:stSnd>
        </p:sndAc>
      </p:transition>
    </mc:Choice>
    <mc:Fallback>
      <p:transition spd="slow">
        <p:fade/>
        <p:sndAc>
          <p:stSnd>
            <p:snd r:embed="rId1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4" Type="http://schemas.openxmlformats.org/officeDocument/2006/relationships/audio" Target="../media/audio1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49AF1F-C427-F14B-94AE-61BC6ED9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14" name="Breaking Glass"/>
          </p:stSnd>
        </p:sndAc>
      </p:transition>
    </mc:Choice>
    <mc:Fallback>
      <p:transition spd="slow">
        <p:fade/>
        <p:sndAc>
          <p:stSnd>
            <p:snd r:embed="rId13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7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0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1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2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audio" Target="../media/audio1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5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6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7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audio" Target="../media/audio1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0.jpe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Daily Quiz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#1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315200" cy="353952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1.  The dominate culture in the United States in 1776 was?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a.  Irish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b.  English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c.  German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d.  Scottish</a:t>
            </a:r>
          </a:p>
          <a:p>
            <a:pPr marL="457200" indent="-457200" eaLnBrk="1" hangingPunct="1">
              <a:buFont typeface="Wingdings" charset="0"/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charset="0"/>
            </a:endParaRP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2.  In 1770, America was almost completely?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a.  Urban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b.  Industrial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c.  Rural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d.  Tolerant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115409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Ghettos in the Gilded Age Why?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315200" cy="353952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en-US" sz="2800" dirty="0">
              <a:latin typeface="Verdana" charset="0"/>
            </a:endParaRPr>
          </a:p>
          <a:p>
            <a:pPr eaLnBrk="1" hangingPunct="1"/>
            <a:r>
              <a:rPr lang="en-US" sz="2800" dirty="0">
                <a:latin typeface="Verdana" charset="0"/>
              </a:rPr>
              <a:t>Disparity in Wealth</a:t>
            </a:r>
          </a:p>
          <a:p>
            <a:pPr eaLnBrk="1" hangingPunct="1"/>
            <a:endParaRPr lang="en-US" sz="2800" dirty="0">
              <a:latin typeface="Verdana" charset="0"/>
            </a:endParaRPr>
          </a:p>
          <a:p>
            <a:pPr eaLnBrk="1" hangingPunct="1"/>
            <a:r>
              <a:rPr lang="en-US" sz="28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Social Darwinism</a:t>
            </a:r>
          </a:p>
          <a:p>
            <a:pPr lvl="1" eaLnBrk="1" hangingPunct="1"/>
            <a:r>
              <a:rPr lang="en-US" sz="24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Charles Darwin</a:t>
            </a:r>
            <a:r>
              <a:rPr lang="ja-JP" altLang="en-US" sz="24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’</a:t>
            </a:r>
            <a:r>
              <a:rPr lang="en-US" sz="24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s Theory of </a:t>
            </a:r>
            <a:r>
              <a:rPr lang="en-US" sz="2400" b="1" dirty="0" smtClean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Natural Selection</a:t>
            </a:r>
          </a:p>
          <a:p>
            <a:pPr lvl="1" eaLnBrk="1" hangingPunct="1"/>
            <a:r>
              <a:rPr lang="en-US" sz="24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Survival of the Fittest</a:t>
            </a:r>
          </a:p>
          <a:p>
            <a:pPr lvl="1" eaLnBrk="1" hangingPunct="1"/>
            <a:r>
              <a:rPr lang="en-US" sz="24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Applied to society</a:t>
            </a:r>
          </a:p>
          <a:p>
            <a:pPr lvl="2" eaLnBrk="1" hangingPunct="1"/>
            <a:r>
              <a:rPr lang="ja-JP" altLang="en-US" sz="20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“</a:t>
            </a:r>
            <a:r>
              <a:rPr lang="en-US" sz="20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Protestant Work Ethic</a:t>
            </a:r>
            <a:r>
              <a:rPr lang="ja-JP" altLang="en-US" sz="20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”</a:t>
            </a:r>
            <a:endParaRPr lang="en-US" sz="2000" b="1" dirty="0">
              <a:solidFill>
                <a:srgbClr val="66FF3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Verdana" charset="0"/>
            </a:endParaRPr>
          </a:p>
          <a:p>
            <a:pPr lvl="2" eaLnBrk="1" hangingPunct="1"/>
            <a:r>
              <a:rPr lang="en-US" sz="20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They are poor so they deserve to be so</a:t>
            </a:r>
          </a:p>
          <a:p>
            <a:pPr lvl="2" eaLnBrk="1" hangingPunct="1"/>
            <a:r>
              <a:rPr lang="ja-JP" altLang="en-US" sz="20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“</a:t>
            </a:r>
            <a:r>
              <a:rPr lang="en-US" sz="20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Not my problem</a:t>
            </a:r>
            <a:r>
              <a:rPr lang="ja-JP" altLang="en-US" sz="2000" b="1" dirty="0"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charset="0"/>
              </a:rPr>
              <a:t>”</a:t>
            </a:r>
            <a:endParaRPr lang="en-US" sz="2000" b="1" dirty="0">
              <a:solidFill>
                <a:srgbClr val="66FF3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Verdana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310053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60" t="8409" r="2760" b="12544"/>
          <a:stretch>
            <a:fillRect/>
          </a:stretch>
        </p:blipFill>
        <p:spPr>
          <a:xfrm>
            <a:off x="0" y="288925"/>
            <a:ext cx="9144000" cy="6264275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20025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068" t="13455" b="5817"/>
          <a:stretch>
            <a:fillRect/>
          </a:stretch>
        </p:blipFill>
        <p:spPr>
          <a:xfrm>
            <a:off x="3116263" y="0"/>
            <a:ext cx="6027737" cy="68580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mage, Source: intermediary roll film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703" t="5466" r="3703" b="7091"/>
          <a:stretch>
            <a:fillRect/>
          </a:stretch>
        </p:blipFill>
        <p:spPr>
          <a:xfrm>
            <a:off x="0" y="90488"/>
            <a:ext cx="9144000" cy="6767512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mage, Source: intermediary roll fi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61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mage, Source: intermediary roll fi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494" r="4120" b="8571"/>
          <a:stretch>
            <a:fillRect/>
          </a:stretch>
        </p:blipFill>
        <p:spPr bwMode="auto">
          <a:xfrm>
            <a:off x="152400" y="0"/>
            <a:ext cx="8763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Life on the Low Side</a:t>
            </a:r>
          </a:p>
        </p:txBody>
      </p:sp>
      <p:pic>
        <p:nvPicPr>
          <p:cNvPr id="35843" name="Picture 7" descr="southstreet187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72135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Life on the Low Side</a:t>
            </a:r>
          </a:p>
        </p:txBody>
      </p:sp>
      <p:pic>
        <p:nvPicPr>
          <p:cNvPr id="36867" name="Picture 3" descr="Picture of Lower Hudson Street in 186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8305800" cy="68580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Life on the Low Side</a:t>
            </a:r>
          </a:p>
        </p:txBody>
      </p:sp>
      <p:pic>
        <p:nvPicPr>
          <p:cNvPr id="38915" name="Picture 4" descr="120054r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00" r="2000" b="6097"/>
          <a:stretch>
            <a:fillRect/>
          </a:stretch>
        </p:blipFill>
        <p:spPr bwMode="auto">
          <a:xfrm>
            <a:off x="304800" y="-3175"/>
            <a:ext cx="85344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Life on the Low Side</a:t>
            </a:r>
          </a:p>
        </p:txBody>
      </p:sp>
      <p:pic>
        <p:nvPicPr>
          <p:cNvPr id="39939" name="Picture 4" descr="120046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463"/>
            <a:ext cx="87630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Daily Quiz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#1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2318"/>
            <a:ext cx="7315200" cy="353952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3.  A member of a Nativist Movement believes in?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a.  Increased immigration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b.  American Indian rights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c.  Integration of blacks and whites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d.  Limiting or stopping immigration</a:t>
            </a:r>
          </a:p>
          <a:p>
            <a:pPr marL="457200" indent="-457200" eaLnBrk="1" hangingPunct="1">
              <a:buFont typeface="Wingdings" charset="0"/>
              <a:buNone/>
            </a:pPr>
            <a:endParaRPr lang="en-US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charset="0"/>
            </a:endParaRP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4.  Which is NOT a way the wealthy viewed immigrants?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a.  Source of cheap labor.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b.  Members of the political process.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c.  Sources of Radical ideas.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d.  A tool to break up labor unions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Life on the Low Side - Coal</a:t>
            </a:r>
          </a:p>
        </p:txBody>
      </p:sp>
      <p:pic>
        <p:nvPicPr>
          <p:cNvPr id="40963" name="Picture 7" descr="grou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419600" cy="509746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5683779" y="1447800"/>
            <a:ext cx="2963774" cy="4953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6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Life on the Low Side</a:t>
            </a:r>
          </a:p>
        </p:txBody>
      </p:sp>
      <p:pic>
        <p:nvPicPr>
          <p:cNvPr id="37891" name="Picture 5" descr="270115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"/>
            <a:ext cx="914400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Life on the Low Side - Coal</a:t>
            </a:r>
          </a:p>
        </p:txBody>
      </p:sp>
      <p:pic>
        <p:nvPicPr>
          <p:cNvPr id="41987" name="Picture 4" descr="breakerboys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04800" y="838200"/>
            <a:ext cx="7908271" cy="56261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Life on the Low Side - Coal</a:t>
            </a:r>
          </a:p>
        </p:txBody>
      </p:sp>
      <p:pic>
        <p:nvPicPr>
          <p:cNvPr id="43011" name="Picture 5" descr="hu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3175"/>
            <a:ext cx="8763000" cy="6854825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315200" cy="115409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dirty="0">
                <a:ln w="11430"/>
                <a:solidFill>
                  <a:srgbClr val="66FF33"/>
                </a:solidFill>
                <a:effectLst>
                  <a:glow rad="101600">
                    <a:srgbClr val="66FF33">
                      <a:alpha val="75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Life on the High Side</a:t>
            </a:r>
          </a:p>
        </p:txBody>
      </p:sp>
      <p:pic>
        <p:nvPicPr>
          <p:cNvPr id="45059" name="Picture 6" descr="breaker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contrast="12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5162550" cy="3925888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9" descr="breakersxma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5514975" y="1371600"/>
            <a:ext cx="3629025" cy="54864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533400" y="5410200"/>
            <a:ext cx="5672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400" b="1"/>
              <a:t>The Breakers is the grandest of </a:t>
            </a:r>
          </a:p>
          <a:p>
            <a:pPr algn="ctr"/>
            <a:r>
              <a:rPr lang="en-US" sz="2400" b="1"/>
              <a:t>Newport's summer "cottages" 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6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315200" cy="1154097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66FF33"/>
                </a:solidFill>
                <a:effectLst>
                  <a:glow rad="101600">
                    <a:srgbClr val="66FF33">
                      <a:alpha val="75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Life on the High Side</a:t>
            </a:r>
          </a:p>
        </p:txBody>
      </p:sp>
      <p:pic>
        <p:nvPicPr>
          <p:cNvPr id="46083" name="Picture 6" descr="redbric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556" t="958" r="4445" b="22389"/>
          <a:stretch>
            <a:fillRect/>
          </a:stretch>
        </p:blipFill>
        <p:spPr>
          <a:xfrm>
            <a:off x="228600" y="1449387"/>
            <a:ext cx="8763000" cy="54086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5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5409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Daily Quiz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#1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315200" cy="35395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eaLnBrk="1" hangingPunct="1">
              <a:buFont typeface="Wingdings" charset="0"/>
              <a:buNone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5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. 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Which profession were immigrants the </a:t>
            </a:r>
            <a:r>
              <a:rPr lang="en-US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least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 likely to be found in?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a.  Coal Miners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b.  Meat Packing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c.  Teachers</a:t>
            </a:r>
          </a:p>
          <a:p>
            <a:pPr marL="457200" indent="-457200" eaLnBrk="1" hangingPunct="1">
              <a:buFont typeface="Wingdings" charset="0"/>
              <a:buNone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charset="0"/>
              </a:rPr>
              <a:t>	d.  Textile/Garment Industry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315200" cy="11540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>
                <a:solidFill>
                  <a:srgbClr val="66FF33"/>
                </a:solidFill>
                <a:effectLst>
                  <a:glow rad="203200">
                    <a:srgbClr val="FFC21C">
                      <a:alpha val="75000"/>
                    </a:srgbClr>
                  </a:glow>
                </a:effectLst>
                <a:latin typeface="Arial" charset="0"/>
              </a:rPr>
              <a:t>The Gilded 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315200" cy="353952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SzTx/>
            </a:pPr>
            <a:r>
              <a:rPr lang="en-US" sz="2800" b="1" dirty="0">
                <a:solidFill>
                  <a:srgbClr val="66FF33"/>
                </a:solidFill>
                <a:latin typeface="Verdana" charset="0"/>
              </a:rPr>
              <a:t>First Era of Conspicuous Consumption</a:t>
            </a:r>
          </a:p>
          <a:p>
            <a:pPr marL="609600" indent="-609600" eaLnBrk="1" hangingPunct="1">
              <a:buSzTx/>
            </a:pPr>
            <a:endParaRPr lang="en-US" sz="2800" b="1" dirty="0">
              <a:solidFill>
                <a:srgbClr val="66FF33"/>
              </a:solidFill>
              <a:latin typeface="Verdana" charset="0"/>
            </a:endParaRPr>
          </a:p>
          <a:p>
            <a:pPr marL="609600" indent="-609600" eaLnBrk="1" hangingPunct="1">
              <a:buSzTx/>
            </a:pPr>
            <a:r>
              <a:rPr lang="en-US" sz="2800" b="1" dirty="0">
                <a:solidFill>
                  <a:srgbClr val="66FF33"/>
                </a:solidFill>
                <a:latin typeface="Verdana" charset="0"/>
              </a:rPr>
              <a:t>Corporate Giants Grew</a:t>
            </a:r>
          </a:p>
          <a:p>
            <a:pPr marL="609600" indent="-609600" eaLnBrk="1" hangingPunct="1">
              <a:buSzTx/>
            </a:pPr>
            <a:endParaRPr lang="en-US" sz="2800" b="1" dirty="0">
              <a:solidFill>
                <a:srgbClr val="66FF33"/>
              </a:solidFill>
              <a:latin typeface="Verdana" charset="0"/>
            </a:endParaRPr>
          </a:p>
          <a:p>
            <a:pPr marL="609600" indent="-609600" eaLnBrk="1" hangingPunct="1">
              <a:buSzTx/>
            </a:pPr>
            <a:r>
              <a:rPr lang="en-US" sz="2800" b="1" dirty="0">
                <a:solidFill>
                  <a:srgbClr val="66FF33"/>
                </a:solidFill>
                <a:latin typeface="Verdana" charset="0"/>
              </a:rPr>
              <a:t>Middle Class Grew</a:t>
            </a:r>
          </a:p>
          <a:p>
            <a:pPr marL="609600" indent="-609600" eaLnBrk="1" hangingPunct="1">
              <a:buSzTx/>
            </a:pPr>
            <a:endParaRPr lang="en-US" sz="2800" b="1" dirty="0">
              <a:solidFill>
                <a:srgbClr val="66FF33"/>
              </a:solidFill>
              <a:latin typeface="Verdana" charset="0"/>
            </a:endParaRPr>
          </a:p>
          <a:p>
            <a:pPr marL="609600" indent="-609600" eaLnBrk="1" hangingPunct="1">
              <a:buSzTx/>
            </a:pPr>
            <a:r>
              <a:rPr lang="en-US" sz="2800" b="1" dirty="0">
                <a:solidFill>
                  <a:srgbClr val="66FF33"/>
                </a:solidFill>
                <a:latin typeface="Verdana" charset="0"/>
              </a:rPr>
              <a:t>Social Unrest Grew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315200" cy="11540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66FF33"/>
                </a:solidFill>
                <a:effectLst>
                  <a:glow rad="203200">
                    <a:srgbClr val="FFC21C">
                      <a:alpha val="75000"/>
                    </a:srgbClr>
                  </a:glow>
                </a:effectLst>
                <a:latin typeface="Arial" charset="0"/>
              </a:rPr>
              <a:t>The Gilded Age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315200" cy="4724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dirty="0">
                <a:solidFill>
                  <a:srgbClr val="66FF33"/>
                </a:solidFill>
                <a:latin typeface="Verdana" charset="0"/>
              </a:rPr>
              <a:t>Americans who achieved wealth celebrated it as never before.</a:t>
            </a:r>
            <a:r>
              <a:rPr lang="en-US" sz="2800" b="1" dirty="0">
                <a:latin typeface="Verdana" charset="0"/>
              </a:rPr>
              <a:t> </a:t>
            </a:r>
            <a:endParaRPr lang="en-US" sz="2800" b="1" dirty="0" smtClean="0">
              <a:latin typeface="Verdana" charset="0"/>
            </a:endParaRPr>
          </a:p>
          <a:p>
            <a:pPr eaLnBrk="1" hangingPunct="1"/>
            <a:endParaRPr lang="en-US" sz="2800" b="1" dirty="0">
              <a:latin typeface="Verdana" charset="0"/>
            </a:endParaRPr>
          </a:p>
          <a:p>
            <a:pPr lvl="1" eaLnBrk="1" hangingPunct="1"/>
            <a:r>
              <a:rPr lang="en-US" sz="2400" b="1" dirty="0">
                <a:latin typeface="Verdana" charset="0"/>
              </a:rPr>
              <a:t>In New York, the opera, the theatre, and lavish parties consumed the ruling class' leisure hours. </a:t>
            </a:r>
            <a:endParaRPr lang="en-US" sz="2400" b="1" dirty="0" smtClean="0">
              <a:latin typeface="Verdana" charset="0"/>
            </a:endParaRPr>
          </a:p>
          <a:p>
            <a:pPr lvl="1" eaLnBrk="1" hangingPunct="1"/>
            <a:endParaRPr lang="en-US" sz="2400" b="1" dirty="0">
              <a:latin typeface="Verdana" charset="0"/>
            </a:endParaRPr>
          </a:p>
          <a:p>
            <a:pPr lvl="1" eaLnBrk="1" hangingPunct="1"/>
            <a:r>
              <a:rPr lang="en-US" sz="2400" b="1" dirty="0">
                <a:solidFill>
                  <a:srgbClr val="66FF33"/>
                </a:solidFill>
                <a:latin typeface="Verdana" charset="0"/>
              </a:rPr>
              <a:t>Sherry's Restaurant hosted formal horseback dinners for the New York Riding Club</a:t>
            </a:r>
            <a:r>
              <a:rPr lang="en-US" sz="2400" b="1" dirty="0" smtClean="0">
                <a:solidFill>
                  <a:srgbClr val="66FF33"/>
                </a:solidFill>
                <a:latin typeface="Verdana" charset="0"/>
              </a:rPr>
              <a:t>.</a:t>
            </a:r>
          </a:p>
          <a:p>
            <a:pPr lvl="1" eaLnBrk="1" hangingPunct="1"/>
            <a:endParaRPr lang="en-US" sz="2400" b="1" dirty="0">
              <a:solidFill>
                <a:srgbClr val="66FF33"/>
              </a:solidFill>
              <a:latin typeface="Verdana" charset="0"/>
            </a:endParaRPr>
          </a:p>
          <a:p>
            <a:pPr lvl="1" eaLnBrk="1" hangingPunct="1"/>
            <a:r>
              <a:rPr lang="en-US" sz="2400" b="1" dirty="0">
                <a:latin typeface="Verdana" charset="0"/>
              </a:rPr>
              <a:t>Mrs. Stuyvesant Fish once threw a dinner party to honor her dog who arrived sporting a $15,000 diamond collar. 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66FF33"/>
                </a:solidFill>
                <a:effectLst>
                  <a:glow rad="203200">
                    <a:srgbClr val="FFC21C">
                      <a:alpha val="75000"/>
                    </a:srgbClr>
                  </a:glow>
                </a:effectLst>
                <a:latin typeface="Arial" charset="0"/>
              </a:rPr>
              <a:t>Gilded Age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538" b="8538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206687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2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315200" cy="1154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66FF33"/>
                </a:solidFill>
                <a:effectLst>
                  <a:glow rad="203200">
                    <a:srgbClr val="FFC21C">
                      <a:alpha val="75000"/>
                    </a:srgbClr>
                  </a:glow>
                </a:effectLst>
                <a:latin typeface="Arial" charset="0"/>
              </a:rPr>
              <a:t>The Gilded Age</a:t>
            </a:r>
            <a:r>
              <a:rPr lang="ja-JP" altLang="en-US" sz="5400" dirty="0">
                <a:solidFill>
                  <a:srgbClr val="66FF33"/>
                </a:solidFill>
                <a:effectLst>
                  <a:glow rad="203200">
                    <a:srgbClr val="FFC21C">
                      <a:alpha val="75000"/>
                    </a:srgbClr>
                  </a:glow>
                </a:effectLst>
                <a:latin typeface="Arial" charset="0"/>
              </a:rPr>
              <a:t>’</a:t>
            </a:r>
            <a:r>
              <a:rPr lang="en-US" sz="5400" dirty="0">
                <a:solidFill>
                  <a:srgbClr val="66FF33"/>
                </a:solidFill>
                <a:effectLst>
                  <a:glow rad="203200">
                    <a:srgbClr val="FFC21C">
                      <a:alpha val="75000"/>
                    </a:srgbClr>
                  </a:glow>
                </a:effectLst>
                <a:latin typeface="Arial" charset="0"/>
              </a:rPr>
              <a:t>s Poor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hlink"/>
                </a:solidFill>
                <a:latin typeface="Verdana" charset="0"/>
              </a:rPr>
              <a:t>In 1890, 11 million of the nation's 12 million families earned less than $1200 per year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solidFill>
                <a:schemeClr val="hlink"/>
              </a:solidFill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Verdana" charset="0"/>
              </a:rPr>
              <a:t>The average annual income was $380, well below the poverty line.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hlink"/>
                </a:solidFill>
                <a:latin typeface="Verdana" charset="0"/>
              </a:rPr>
              <a:t>Rural Americans and new immigrants crowded into urban areas.</a:t>
            </a:r>
            <a:r>
              <a:rPr lang="en-US" sz="2000" b="1" dirty="0">
                <a:latin typeface="Verdana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Verdana" charset="0"/>
              </a:rPr>
              <a:t>Tenements spread across city landscapes, teeming with crime and filth.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hlink"/>
                </a:solidFill>
                <a:latin typeface="Verdana" charset="0"/>
              </a:rPr>
              <a:t>Americans had sewing machines, phonographs, skyscrapers, and even electric lights, yet most people labored in the shadow of poverty.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15200" cy="1154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66FF33"/>
                </a:solidFill>
                <a:effectLst>
                  <a:glow rad="203200">
                    <a:srgbClr val="FFC21C">
                      <a:alpha val="75000"/>
                    </a:srgbClr>
                  </a:glow>
                </a:effectLst>
                <a:latin typeface="Arial" charset="0"/>
              </a:rPr>
              <a:t>The Gilded Age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Verdana" charset="0"/>
              </a:rPr>
              <a:t>In general, an increasing concentration of wealth and power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solidFill>
                <a:srgbClr val="66FF33"/>
              </a:solidFill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66FF33"/>
                </a:solidFill>
                <a:latin typeface="Verdana" charset="0"/>
              </a:rPr>
              <a:t>Business and government became bigger while they became intertwined</a:t>
            </a:r>
            <a:r>
              <a:rPr lang="en-US" sz="2400" b="1">
                <a:latin typeface="Verdana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Verdana" charset="0"/>
              </a:rPr>
              <a:t>Lasting Results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>
                <a:latin typeface="Verdana" charset="0"/>
              </a:rPr>
              <a:t>The federal government uses its power and money to encourage businessmen to build railroads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>
                <a:latin typeface="Verdana" charset="0"/>
              </a:rPr>
              <a:t>All levels of government had become more involved in the nation's economic welfare.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3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 of Wealth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9317" b="9317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950133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  <p:sndAc>
          <p:stSnd>
            <p:snd r:embed="rId4" name="Breaking Glass"/>
          </p:stSnd>
        </p:sndAc>
      </p:transition>
    </mc:Choice>
    <mc:Fallback>
      <mp:transition xmlns:mp="http://schemas.microsoft.com/office/mac/powerpoint/2008/main" spd="slow">
        <mp:sndAc>
          <p:stSnd>
            <p:snd r:embed="rId2" name="Breaking Glass"/>
          </p:stSnd>
        </mp:sndAc>
      </m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25332</TotalTime>
  <Words>547</Words>
  <Application>Microsoft Macintosh PowerPoint</Application>
  <PresentationFormat>On-screen Show (4:3)</PresentationFormat>
  <Paragraphs>112</Paragraphs>
  <Slides>25</Slides>
  <Notes>23</Notes>
  <HiddenSlides>7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Perspective</vt:lpstr>
      <vt:lpstr>Daily Quiz #1</vt:lpstr>
      <vt:lpstr>Daily Quiz #1</vt:lpstr>
      <vt:lpstr>Daily Quiz #1</vt:lpstr>
      <vt:lpstr>The Gilded Age</vt:lpstr>
      <vt:lpstr>The Gilded Age</vt:lpstr>
      <vt:lpstr>Gilded Age </vt:lpstr>
      <vt:lpstr>The Gilded Age’s Poor</vt:lpstr>
      <vt:lpstr>The Gilded Age</vt:lpstr>
      <vt:lpstr>Power of Wealth</vt:lpstr>
      <vt:lpstr>Ghettos in the Gilded Age Why?</vt:lpstr>
      <vt:lpstr>Slide 11</vt:lpstr>
      <vt:lpstr>Slide 12</vt:lpstr>
      <vt:lpstr>Slide 13</vt:lpstr>
      <vt:lpstr>Slide 14</vt:lpstr>
      <vt:lpstr>Slide 15</vt:lpstr>
      <vt:lpstr>Life on the Low Side</vt:lpstr>
      <vt:lpstr>Life on the Low Side</vt:lpstr>
      <vt:lpstr>Life on the Low Side</vt:lpstr>
      <vt:lpstr>Life on the Low Side</vt:lpstr>
      <vt:lpstr>Life on the Low Side - Coal</vt:lpstr>
      <vt:lpstr>Life on the Low Side</vt:lpstr>
      <vt:lpstr>Life on the Low Side - Coal</vt:lpstr>
      <vt:lpstr>Life on the Low Side - Coal</vt:lpstr>
      <vt:lpstr>Life on the High Side</vt:lpstr>
      <vt:lpstr>Life on the High Side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47</cp:revision>
  <cp:lastPrinted>2012-08-23T13:17:14Z</cp:lastPrinted>
  <dcterms:created xsi:type="dcterms:W3CDTF">2013-11-26T11:48:25Z</dcterms:created>
  <dcterms:modified xsi:type="dcterms:W3CDTF">2013-11-26T11:48:54Z</dcterms:modified>
</cp:coreProperties>
</file>