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0" r:id="rId2"/>
  </p:sldMasterIdLst>
  <p:notesMasterIdLst>
    <p:notesMasterId r:id="rId20"/>
  </p:notesMasterIdLst>
  <p:handoutMasterIdLst>
    <p:handoutMasterId r:id="rId21"/>
  </p:handoutMasterIdLst>
  <p:sldIdLst>
    <p:sldId id="256" r:id="rId3"/>
    <p:sldId id="257" r:id="rId4"/>
    <p:sldId id="258" r:id="rId5"/>
    <p:sldId id="275" r:id="rId6"/>
    <p:sldId id="276" r:id="rId7"/>
    <p:sldId id="274" r:id="rId8"/>
    <p:sldId id="259" r:id="rId9"/>
    <p:sldId id="280" r:id="rId10"/>
    <p:sldId id="260" r:id="rId11"/>
    <p:sldId id="263" r:id="rId12"/>
    <p:sldId id="262" r:id="rId13"/>
    <p:sldId id="278" r:id="rId14"/>
    <p:sldId id="267" r:id="rId15"/>
    <p:sldId id="277" r:id="rId16"/>
    <p:sldId id="279" r:id="rId17"/>
    <p:sldId id="264" r:id="rId18"/>
    <p:sldId id="273" r:id="rId19"/>
  </p:sldIdLst>
  <p:sldSz cx="9144000" cy="6858000" type="screen4x3"/>
  <p:notesSz cx="6858000" cy="9144000"/>
  <p:defaultTextStyle>
    <a:defPPr>
      <a:defRPr lang="en-US"/>
    </a:defPPr>
    <a:lvl1pPr algn="l" rtl="0" fontAlgn="base">
      <a:lnSpc>
        <a:spcPct val="90000"/>
      </a:lnSpc>
      <a:spcBef>
        <a:spcPct val="20000"/>
      </a:spcBef>
      <a:spcAft>
        <a:spcPct val="0"/>
      </a:spcAft>
      <a:buClr>
        <a:srgbClr val="2B5A9C"/>
      </a:buClr>
      <a:buSzPct val="60000"/>
      <a:buFont typeface="Times" pitchFamily="18" charset="0"/>
      <a:defRPr sz="1600" kern="1200">
        <a:solidFill>
          <a:srgbClr val="FF0000"/>
        </a:solidFill>
        <a:latin typeface="Arial" charset="0"/>
        <a:ea typeface="+mn-ea"/>
        <a:cs typeface="+mn-cs"/>
      </a:defRPr>
    </a:lvl1pPr>
    <a:lvl2pPr marL="457200" algn="l" rtl="0" fontAlgn="base">
      <a:lnSpc>
        <a:spcPct val="90000"/>
      </a:lnSpc>
      <a:spcBef>
        <a:spcPct val="20000"/>
      </a:spcBef>
      <a:spcAft>
        <a:spcPct val="0"/>
      </a:spcAft>
      <a:buClr>
        <a:srgbClr val="2B5A9C"/>
      </a:buClr>
      <a:buSzPct val="60000"/>
      <a:buFont typeface="Times" pitchFamily="18" charset="0"/>
      <a:defRPr sz="1600" kern="1200">
        <a:solidFill>
          <a:srgbClr val="FF0000"/>
        </a:solidFill>
        <a:latin typeface="Arial" charset="0"/>
        <a:ea typeface="+mn-ea"/>
        <a:cs typeface="+mn-cs"/>
      </a:defRPr>
    </a:lvl2pPr>
    <a:lvl3pPr marL="914400" algn="l" rtl="0" fontAlgn="base">
      <a:lnSpc>
        <a:spcPct val="90000"/>
      </a:lnSpc>
      <a:spcBef>
        <a:spcPct val="20000"/>
      </a:spcBef>
      <a:spcAft>
        <a:spcPct val="0"/>
      </a:spcAft>
      <a:buClr>
        <a:srgbClr val="2B5A9C"/>
      </a:buClr>
      <a:buSzPct val="60000"/>
      <a:buFont typeface="Times" pitchFamily="18" charset="0"/>
      <a:defRPr sz="1600" kern="1200">
        <a:solidFill>
          <a:srgbClr val="FF0000"/>
        </a:solidFill>
        <a:latin typeface="Arial" charset="0"/>
        <a:ea typeface="+mn-ea"/>
        <a:cs typeface="+mn-cs"/>
      </a:defRPr>
    </a:lvl3pPr>
    <a:lvl4pPr marL="1371600" algn="l" rtl="0" fontAlgn="base">
      <a:lnSpc>
        <a:spcPct val="90000"/>
      </a:lnSpc>
      <a:spcBef>
        <a:spcPct val="20000"/>
      </a:spcBef>
      <a:spcAft>
        <a:spcPct val="0"/>
      </a:spcAft>
      <a:buClr>
        <a:srgbClr val="2B5A9C"/>
      </a:buClr>
      <a:buSzPct val="60000"/>
      <a:buFont typeface="Times" pitchFamily="18" charset="0"/>
      <a:defRPr sz="1600" kern="1200">
        <a:solidFill>
          <a:srgbClr val="FF0000"/>
        </a:solidFill>
        <a:latin typeface="Arial" charset="0"/>
        <a:ea typeface="+mn-ea"/>
        <a:cs typeface="+mn-cs"/>
      </a:defRPr>
    </a:lvl4pPr>
    <a:lvl5pPr marL="1828800" algn="l" rtl="0" fontAlgn="base">
      <a:lnSpc>
        <a:spcPct val="90000"/>
      </a:lnSpc>
      <a:spcBef>
        <a:spcPct val="20000"/>
      </a:spcBef>
      <a:spcAft>
        <a:spcPct val="0"/>
      </a:spcAft>
      <a:buClr>
        <a:srgbClr val="2B5A9C"/>
      </a:buClr>
      <a:buSzPct val="60000"/>
      <a:buFont typeface="Times" pitchFamily="18" charset="0"/>
      <a:defRPr sz="1600" kern="1200">
        <a:solidFill>
          <a:srgbClr val="FF0000"/>
        </a:solidFill>
        <a:latin typeface="Arial" charset="0"/>
        <a:ea typeface="+mn-ea"/>
        <a:cs typeface="+mn-cs"/>
      </a:defRPr>
    </a:lvl5pPr>
    <a:lvl6pPr marL="2286000" algn="l" defTabSz="914400" rtl="0" eaLnBrk="1" latinLnBrk="0" hangingPunct="1">
      <a:defRPr sz="1600" kern="1200">
        <a:solidFill>
          <a:srgbClr val="FF0000"/>
        </a:solidFill>
        <a:latin typeface="Arial" charset="0"/>
        <a:ea typeface="+mn-ea"/>
        <a:cs typeface="+mn-cs"/>
      </a:defRPr>
    </a:lvl6pPr>
    <a:lvl7pPr marL="2743200" algn="l" defTabSz="914400" rtl="0" eaLnBrk="1" latinLnBrk="0" hangingPunct="1">
      <a:defRPr sz="1600" kern="1200">
        <a:solidFill>
          <a:srgbClr val="FF0000"/>
        </a:solidFill>
        <a:latin typeface="Arial" charset="0"/>
        <a:ea typeface="+mn-ea"/>
        <a:cs typeface="+mn-cs"/>
      </a:defRPr>
    </a:lvl7pPr>
    <a:lvl8pPr marL="3200400" algn="l" defTabSz="914400" rtl="0" eaLnBrk="1" latinLnBrk="0" hangingPunct="1">
      <a:defRPr sz="1600" kern="1200">
        <a:solidFill>
          <a:srgbClr val="FF0000"/>
        </a:solidFill>
        <a:latin typeface="Arial" charset="0"/>
        <a:ea typeface="+mn-ea"/>
        <a:cs typeface="+mn-cs"/>
      </a:defRPr>
    </a:lvl8pPr>
    <a:lvl9pPr marL="3657600" algn="l" defTabSz="914400" rtl="0" eaLnBrk="1" latinLnBrk="0" hangingPunct="1">
      <a:defRPr sz="1600" kern="1200">
        <a:solidFill>
          <a:srgbClr val="FF0000"/>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initials="K" lastIdx="16" clrIdx="0"/>
  <p:cmAuthor id="1" name="cynth" initials="c" lastIdx="20" clrIdx="1"/>
  <p:cmAuthor id="2" name="Shauna Harrison" initials="SH" lastIdx="7" clrIdx="2"/>
  <p:cmAuthor id="3" name="Jennifer L" initials="JL" lastIdx="39" clrIdx="3"/>
  <p:cmAuthor id="4" name="Cynthia" initials="CW" lastIdx="3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3923" autoAdjust="0"/>
    <p:restoredTop sz="97031" autoAdjust="0"/>
  </p:normalViewPr>
  <p:slideViewPr>
    <p:cSldViewPr snapToGrid="0">
      <p:cViewPr>
        <p:scale>
          <a:sx n="100" d="100"/>
          <a:sy n="100" d="100"/>
        </p:scale>
        <p:origin x="-152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728" y="6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solidFill>
                  <a:schemeClr val="tx1"/>
                </a:solidFill>
              </a:defRPr>
            </a:lvl1pPr>
          </a:lstStyle>
          <a:p>
            <a:endParaRPr lang="en-US" dirty="0"/>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solidFill>
                  <a:schemeClr val="tx1"/>
                </a:solidFill>
              </a:defRPr>
            </a:lvl1pPr>
          </a:lstStyle>
          <a:p>
            <a:fld id="{923AFB36-DDED-43F0-9CE7-272954866E70}" type="datetimeFigureOut">
              <a:rPr lang="en-US"/>
              <a:pPr/>
              <a:t>7/22/15</a:t>
            </a:fld>
            <a:endParaRPr lang="en-US" dirty="0"/>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solidFill>
                  <a:schemeClr val="tx1"/>
                </a:solidFill>
              </a:defRPr>
            </a:lvl1pPr>
          </a:lstStyle>
          <a:p>
            <a:r>
              <a:rPr lang="en-US" dirty="0"/>
              <a:t>Copyright © 2009 National Academy Foundation. All rights reserved.Copyright © 2009 National Academy Foundation. All rights reserved.</a:t>
            </a:r>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i="0">
                <a:solidFill>
                  <a:schemeClr val="tx1"/>
                </a:solidFill>
              </a:defRPr>
            </a:lvl1pPr>
          </a:lstStyle>
          <a:p>
            <a:pPr>
              <a:defRPr/>
            </a:pPr>
            <a:fld id="{AC28F348-8326-42AB-AD5A-2747ACE9A075}" type="slidenum">
              <a:rPr lang="en-US"/>
              <a:pPr>
                <a:defRPr/>
              </a:pPr>
              <a:t>‹#›</a:t>
            </a:fld>
            <a:endParaRPr lang="en-US" dirty="0"/>
          </a:p>
        </p:txBody>
      </p:sp>
    </p:spTree>
    <p:extLst>
      <p:ext uri="{BB962C8B-B14F-4D97-AF65-F5344CB8AC3E}">
        <p14:creationId xmlns:p14="http://schemas.microsoft.com/office/powerpoint/2010/main" val="140130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 this should be in airal 12 and not have any hanging indents.</a:t>
            </a:r>
          </a:p>
        </p:txBody>
      </p:sp>
      <p:sp>
        <p:nvSpPr>
          <p:cNvPr id="14342" name="Rectangle 6"/>
          <p:cNvSpPr>
            <a:spLocks noGrp="1" noChangeArrowheads="1"/>
          </p:cNvSpPr>
          <p:nvPr>
            <p:ph type="ftr" sz="quarter" idx="4"/>
          </p:nvPr>
        </p:nvSpPr>
        <p:spPr bwMode="auto">
          <a:xfrm>
            <a:off x="76200" y="8763000"/>
            <a:ext cx="5867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a:solidFill>
                  <a:schemeClr val="tx1"/>
                </a:solidFill>
              </a:defRPr>
            </a:lvl1pPr>
          </a:lstStyle>
          <a:p>
            <a:r>
              <a:rPr lang="en-US" dirty="0" smtClean="0"/>
              <a:t>Copyright © 2012 National Academy Foundation. All rights reserved.</a:t>
            </a:r>
            <a:endParaRPr lang="en-US" dirty="0"/>
          </a:p>
        </p:txBody>
      </p:sp>
      <p:sp>
        <p:nvSpPr>
          <p:cNvPr id="15368" name="Text Box 8"/>
          <p:cNvSpPr txBox="1">
            <a:spLocks noChangeArrowheads="1"/>
          </p:cNvSpPr>
          <p:nvPr/>
        </p:nvSpPr>
        <p:spPr bwMode="auto">
          <a:xfrm>
            <a:off x="3352800" y="8991600"/>
            <a:ext cx="685800" cy="312738"/>
          </a:xfrm>
          <a:prstGeom prst="rect">
            <a:avLst/>
          </a:prstGeom>
          <a:noFill/>
          <a:ln w="9525" algn="ctr">
            <a:noFill/>
            <a:miter lim="800000"/>
            <a:headEnd/>
            <a:tailEnd/>
          </a:ln>
          <a:effectLst/>
        </p:spPr>
        <p:txBody>
          <a:bodyPr>
            <a:spAutoFit/>
          </a:bodyPr>
          <a:lstStyle/>
          <a:p>
            <a:pPr>
              <a:spcBef>
                <a:spcPct val="50000"/>
              </a:spcBef>
            </a:pPr>
            <a:endParaRPr lang="en-US" dirty="0"/>
          </a:p>
        </p:txBody>
      </p:sp>
      <p:sp>
        <p:nvSpPr>
          <p:cNvPr id="2" name="Rectangle 6"/>
          <p:cNvSpPr>
            <a:spLocks noChangeArrowheads="1"/>
          </p:cNvSpPr>
          <p:nvPr/>
        </p:nvSpPr>
        <p:spPr bwMode="auto">
          <a:xfrm>
            <a:off x="6248400" y="8686800"/>
            <a:ext cx="609600" cy="381000"/>
          </a:xfrm>
          <a:prstGeom prst="rect">
            <a:avLst/>
          </a:prstGeom>
          <a:noFill/>
          <a:ln w="9525">
            <a:noFill/>
            <a:miter lim="800000"/>
            <a:headEnd/>
            <a:tailEnd/>
          </a:ln>
        </p:spPr>
        <p:txBody>
          <a:bodyPr anchor="b"/>
          <a:lstStyle/>
          <a:p>
            <a:pPr>
              <a:lnSpc>
                <a:spcPct val="100000"/>
              </a:lnSpc>
              <a:spcBef>
                <a:spcPct val="0"/>
              </a:spcBef>
              <a:buClrTx/>
              <a:buSzTx/>
              <a:buFontTx/>
              <a:buNone/>
            </a:pPr>
            <a:endParaRPr lang="en-US" sz="1200" dirty="0">
              <a:solidFill>
                <a:schemeClr val="tx1"/>
              </a:solidFill>
            </a:endParaRPr>
          </a:p>
        </p:txBody>
      </p:sp>
      <p:sp>
        <p:nvSpPr>
          <p:cNvPr id="15370" name="Rectangle 10"/>
          <p:cNvSpPr>
            <a:spLocks noChangeArrowheads="1"/>
          </p:cNvSpPr>
          <p:nvPr/>
        </p:nvSpPr>
        <p:spPr bwMode="auto">
          <a:xfrm>
            <a:off x="6096000" y="8763000"/>
            <a:ext cx="685800" cy="300038"/>
          </a:xfrm>
          <a:prstGeom prst="rect">
            <a:avLst/>
          </a:prstGeom>
          <a:noFill/>
          <a:ln w="9525">
            <a:noFill/>
            <a:miter lim="800000"/>
            <a:headEnd/>
            <a:tailEnd/>
          </a:ln>
          <a:effectLst/>
        </p:spPr>
        <p:txBody>
          <a:bodyPr anchor="b"/>
          <a:lstStyle/>
          <a:p>
            <a:pPr algn="r">
              <a:lnSpc>
                <a:spcPct val="100000"/>
              </a:lnSpc>
              <a:spcBef>
                <a:spcPct val="0"/>
              </a:spcBef>
              <a:buClrTx/>
              <a:buSzTx/>
              <a:buFontTx/>
              <a:buNone/>
            </a:pPr>
            <a:fld id="{B8FCFC84-6147-47F4-BF00-CD1045E8D642}" type="slidenum">
              <a:rPr lang="en-US" sz="1000">
                <a:solidFill>
                  <a:schemeClr val="tx1"/>
                </a:solidFill>
                <a:effectLst>
                  <a:outerShdw blurRad="38100" dist="38100" dir="2700000" algn="tl">
                    <a:srgbClr val="C0C0C0"/>
                  </a:outerShdw>
                </a:effectLst>
              </a:rPr>
              <a:pPr algn="r">
                <a:lnSpc>
                  <a:spcPct val="100000"/>
                </a:lnSpc>
                <a:spcBef>
                  <a:spcPct val="0"/>
                </a:spcBef>
                <a:buClrTx/>
                <a:buSzTx/>
                <a:buFontTx/>
                <a:buNone/>
              </a:pPr>
              <a:t>‹#›</a:t>
            </a:fld>
            <a:endParaRPr lang="en-US" sz="1000"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1966143838"/>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gamapserver.who.int/mapLibrary/Files/Maps/global_underfivemortality_2012.p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commons.wikimedia.org/wiki/File:Infant_Mortality_Rate_World_map.pn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ho.int/gho/urban_health/outcomes/infant_mortality_text/en/index.html" TargetMode="External"/><Relationship Id="rId4" Type="http://schemas.openxmlformats.org/officeDocument/2006/relationships/hyperlink" Target="http://phil.cdc.gov/phil/details.asp"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who.int/mediacentre/factsheets/fs348/e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phil.cdc.gov/phil/details.asp"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gamapserver.who.int/mapLibrary/Files/Maps/Global_LifeExpectancy_bothsexes_2011.pn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a.gov/library/publications/the-world-factbook/rankorder/2102rank.html" TargetMode="External"/><Relationship Id="rId4" Type="http://schemas.openxmlformats.org/officeDocument/2006/relationships/hyperlink" Target="http://www.elderweb.com/book/appendix/1900-2000-changes-life-expectancy-united-states" TargetMode="External"/><Relationship Id="rId5" Type="http://schemas.openxmlformats.org/officeDocument/2006/relationships/hyperlink" Target="http://beta2.statssa.gov.za/publications/P0302/P03022013.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radingeconomics.com/afghanistan/mortality-rate-adult-female-per-1-000-female-adults-wb-data.html" TargetMode="External"/><Relationship Id="rId4" Type="http://schemas.openxmlformats.org/officeDocument/2006/relationships/hyperlink" Target="http://www.cdc.gov/nchs/data/databriefs/db115.htm"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75094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map is included under fair-use guidelines of Title 17, US Code. Copyrights belong to respective owners. Map available online at </a:t>
            </a:r>
            <a:r>
              <a:rPr lang="en-US" dirty="0">
                <a:hlinkClick r:id="rId3"/>
              </a:rPr>
              <a:t>http://</a:t>
            </a:r>
            <a:r>
              <a:rPr lang="en-US" dirty="0" smtClean="0">
                <a:hlinkClick r:id="rId3"/>
              </a:rPr>
              <a:t>gamapserver.who.int/mapLibrary/Files/Maps/global_underfivemortality_2012.png</a:t>
            </a:r>
            <a:r>
              <a:rPr lang="en-US" dirty="0" smtClean="0"/>
              <a:t>. </a:t>
            </a:r>
            <a:endParaRPr lang="en-US" dirty="0"/>
          </a:p>
        </p:txBody>
      </p:sp>
    </p:spTree>
    <p:extLst>
      <p:ext uri="{BB962C8B-B14F-4D97-AF65-F5344CB8AC3E}">
        <p14:creationId xmlns:p14="http://schemas.microsoft.com/office/powerpoint/2010/main" val="16128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This map is included under fair-use guidelines of Title 17, US Code. Copyrights belong to respective owners. Map available online at </a:t>
            </a:r>
            <a:r>
              <a:rPr lang="en-US" sz="1200" u="sng" kern="1200" dirty="0" smtClean="0">
                <a:solidFill>
                  <a:schemeClr val="tx1"/>
                </a:solidFill>
                <a:effectLst/>
                <a:latin typeface="Arial" charset="0"/>
                <a:ea typeface="+mn-ea"/>
                <a:cs typeface="+mn-cs"/>
                <a:hlinkClick r:id="rId3"/>
              </a:rPr>
              <a:t>http://commons.wikimedia.org/wiki/File%3AInfant_Mortality_Rate_World_map.png</a:t>
            </a:r>
            <a:r>
              <a:rPr lang="en-US" sz="1200" kern="1200" dirty="0" smtClean="0">
                <a:solidFill>
                  <a:schemeClr val="tx1"/>
                </a:solidFill>
                <a:effectLst/>
                <a:latin typeface="Arial" charset="0"/>
                <a:ea typeface="+mn-ea"/>
                <a:cs typeface="+mn-cs"/>
              </a:rPr>
              <a:t>.</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6398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Data from </a:t>
            </a:r>
            <a:r>
              <a:rPr lang="en-US" dirty="0" smtClean="0">
                <a:hlinkClick r:id="rId3"/>
              </a:rPr>
              <a:t>http://www.who.int/gho/urban_health/outcomes/infant_mortality_text/en/index.html</a:t>
            </a:r>
            <a:r>
              <a:rPr lang="en-US" dirty="0" smtClean="0"/>
              <a:t>. </a:t>
            </a:r>
          </a:p>
          <a:p>
            <a:r>
              <a:rPr lang="en-US" dirty="0" smtClean="0"/>
              <a:t>Image retrieved from </a:t>
            </a:r>
            <a:r>
              <a:rPr lang="en-US" dirty="0" smtClean="0">
                <a:hlinkClick r:id="rId4"/>
              </a:rPr>
              <a:t>http://phil.cdc.gov/phil/details.asp</a:t>
            </a:r>
            <a:r>
              <a:rPr lang="en-US" dirty="0" smtClean="0"/>
              <a:t> on August 9, 2013.</a:t>
            </a:r>
            <a:r>
              <a:rPr lang="en-US" baseline="0" dirty="0" smtClean="0"/>
              <a:t> </a:t>
            </a:r>
            <a:r>
              <a:rPr lang="en-US" dirty="0" smtClean="0"/>
              <a:t>From Chris Zahniser.</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charset="0"/>
                <a:ea typeface="+mn-ea"/>
                <a:cs typeface="+mn-cs"/>
              </a:rPr>
              <a:t>Image retrieved from http://www.unicef.org/health/index_43509.html on August 9, 2013. Image courtesy of UNICEF.</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Data from </a:t>
            </a:r>
            <a:r>
              <a:rPr lang="en-US" sz="1200" u="sng" kern="1200" dirty="0" smtClean="0">
                <a:solidFill>
                  <a:schemeClr val="tx1"/>
                </a:solidFill>
                <a:effectLst/>
                <a:latin typeface="Arial" charset="0"/>
                <a:ea typeface="+mn-ea"/>
                <a:cs typeface="+mn-cs"/>
                <a:hlinkClick r:id="rId3"/>
              </a:rPr>
              <a:t>http://www.who.int/mediacentre/factsheets/fs348/en/</a:t>
            </a:r>
            <a:r>
              <a:rPr lang="en-US" sz="1200" kern="1200" dirty="0" smtClean="0">
                <a:solidFill>
                  <a:schemeClr val="tx1"/>
                </a:solidFill>
                <a:effectLst/>
                <a:latin typeface="Arial" charset="0"/>
                <a:ea typeface="+mn-ea"/>
                <a:cs typeface="+mn-cs"/>
              </a:rPr>
              <a:t>.</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66110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726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Image retrieved from http://commons.wikimedia.org/wiki/File:India_-_Sights_%26_Culture_-_001_-_crowd_shopping_%28342043908%29.jpg on August 9, 2013, and reproduced here under the terms of the Creative Commons Attribution 2.0 Generic license (http://creativecommons.org/licenses/by/2.0/deed.en). Image courtesy of McKay Savage.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Image retrieved from http://commons.wikimedia.org/wiki/File:Chimoio_market_-_banana_sellers.jpg on August 9, 2013, and reproduced here under the terms of the Creative Commons Attribution 2.0 Generic license (http://creativecommons.org/licenses/by/2.0/deed.en). Image courtesy of Ton Rulkins.</a:t>
            </a: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p:txBody>
      </p:sp>
    </p:spTree>
    <p:extLst>
      <p:ext uri="{BB962C8B-B14F-4D97-AF65-F5344CB8AC3E}">
        <p14:creationId xmlns:p14="http://schemas.microsoft.com/office/powerpoint/2010/main" val="299348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Data from http://www.who.int/about/regions/en. </a:t>
            </a:r>
          </a:p>
          <a:p>
            <a:r>
              <a:rPr lang="en-US" sz="1200" kern="1200" dirty="0" smtClean="0">
                <a:solidFill>
                  <a:schemeClr val="tx1"/>
                </a:solidFill>
                <a:effectLst/>
                <a:latin typeface="Arial" charset="0"/>
                <a:ea typeface="+mn-ea"/>
                <a:cs typeface="+mn-cs"/>
              </a:rPr>
              <a:t> </a:t>
            </a:r>
            <a:endParaRPr lang="en-US" dirty="0"/>
          </a:p>
        </p:txBody>
      </p:sp>
    </p:spTree>
    <p:extLst>
      <p:ext uri="{BB962C8B-B14F-4D97-AF65-F5344CB8AC3E}">
        <p14:creationId xmlns:p14="http://schemas.microsoft.com/office/powerpoint/2010/main" val="7856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Image retrieved from </a:t>
            </a:r>
            <a:r>
              <a:rPr lang="en-US" dirty="0" smtClean="0">
                <a:hlinkClick r:id="rId3"/>
              </a:rPr>
              <a:t>http://phil.cdc.gov/phil/details.asp</a:t>
            </a:r>
            <a:r>
              <a:rPr lang="en-US" dirty="0" smtClean="0"/>
              <a:t> on August 9, 2013.</a:t>
            </a:r>
            <a:r>
              <a:rPr lang="en-US" baseline="0" dirty="0" smtClean="0"/>
              <a:t> </a:t>
            </a:r>
            <a:r>
              <a:rPr lang="en-US" dirty="0" smtClean="0"/>
              <a:t>From CDC/ J. D. Millar, MD.</a:t>
            </a:r>
            <a:r>
              <a:rPr lang="en-US" baseline="0" dirty="0" smtClean="0"/>
              <a:t> </a:t>
            </a:r>
            <a:endParaRPr lang="en-US" dirty="0" smtClean="0"/>
          </a:p>
          <a:p>
            <a:r>
              <a:rPr 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Image retrieved from </a:t>
            </a:r>
            <a:r>
              <a:rPr lang="en-US" baseline="0" dirty="0" smtClean="0"/>
              <a:t>http://commons.wikimedia.org/wiki/File:2007-09-05_Hong_Sang-soo_sur_Nuit_et_Jour.JPG </a:t>
            </a:r>
            <a:r>
              <a:rPr lang="en-US" dirty="0" smtClean="0"/>
              <a:t>on August 9, 2013, and reproduced here under the terms of the Creative Commons Attribution 3.0 Generic license (http://creativecommons.org/licenses/by/3.0/deed.en). Image courtesy of Étienne André.</a:t>
            </a:r>
            <a:endParaRPr lang="en-US" baseline="0"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a:t>This map </a:t>
            </a:r>
            <a:r>
              <a:rPr lang="en-US" dirty="0" smtClean="0"/>
              <a:t>is </a:t>
            </a:r>
            <a:r>
              <a:rPr lang="en-US" dirty="0"/>
              <a:t>included under fair-use guidelines of Title 17, US Code. Copyrights belong to respective owners</a:t>
            </a:r>
            <a:r>
              <a:rPr lang="en-US" dirty="0" smtClean="0"/>
              <a:t>. Map </a:t>
            </a:r>
            <a:r>
              <a:rPr lang="en-US" baseline="0" dirty="0" smtClean="0"/>
              <a:t>available online at </a:t>
            </a:r>
            <a:r>
              <a:rPr lang="en-US" baseline="0" dirty="0" smtClean="0">
                <a:hlinkClick r:id="rId3"/>
              </a:rPr>
              <a:t>http://gamapserver.who.int/mapLibrary/Files/Maps/Global_LifeExpectancy_bothsexes_2011.png</a:t>
            </a:r>
            <a:r>
              <a:rPr lang="en-US" baseline="0" dirty="0" smtClean="0"/>
              <a:t>. </a:t>
            </a:r>
            <a:endParaRPr lang="en-US" dirty="0"/>
          </a:p>
        </p:txBody>
      </p:sp>
    </p:spTree>
    <p:extLst>
      <p:ext uri="{BB962C8B-B14F-4D97-AF65-F5344CB8AC3E}">
        <p14:creationId xmlns:p14="http://schemas.microsoft.com/office/powerpoint/2010/main" val="135266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smtClean="0"/>
          </a:p>
          <a:p>
            <a:r>
              <a:rPr lang="en-US" sz="1100" dirty="0" smtClean="0"/>
              <a:t>Data from </a:t>
            </a:r>
            <a:r>
              <a:rPr lang="en-US" sz="1100" dirty="0" smtClean="0">
                <a:hlinkClick r:id="rId3"/>
              </a:rPr>
              <a:t>https://www.cia.gov/library/publications/the-world-factbook/rankorder/2102rank.html</a:t>
            </a:r>
            <a:r>
              <a:rPr lang="en-US" sz="1100" dirty="0" smtClean="0"/>
              <a:t>, </a:t>
            </a:r>
            <a:r>
              <a:rPr lang="en-US" sz="1100" dirty="0" smtClean="0">
                <a:hlinkClick r:id="rId4"/>
              </a:rPr>
              <a:t>http://www.elderweb.com/book/appendix/1900-2000-changes-life-expectancy-united-states</a:t>
            </a:r>
            <a:r>
              <a:rPr lang="en-US" sz="1100" dirty="0" smtClean="0"/>
              <a:t>, and </a:t>
            </a:r>
            <a:r>
              <a:rPr lang="en-US" sz="1100" u="sng" dirty="0">
                <a:hlinkClick r:id="rId5"/>
              </a:rPr>
              <a:t>http://beta2.statssa.gov.za/publications/P0302/P03022013.pdf</a:t>
            </a:r>
            <a:r>
              <a:rPr lang="en-US" sz="1100" dirty="0" smtClean="0"/>
              <a:t>. </a:t>
            </a:r>
          </a:p>
          <a:p>
            <a:pPr marL="0" marR="0" indent="0" algn="l" defTabSz="914400" rtl="0" eaLnBrk="1" fontAlgn="base" latinLnBrk="0" hangingPunct="1">
              <a:spcBef>
                <a:spcPct val="30000"/>
              </a:spcBef>
              <a:spcAft>
                <a:spcPct val="0"/>
              </a:spcAft>
              <a:buClrTx/>
              <a:buSzTx/>
              <a:buFont typeface="Arial" pitchFamily="34" charset="0"/>
              <a:buNone/>
              <a:tabLst/>
              <a:defRPr/>
            </a:pPr>
            <a:endParaRPr lang="en-US" sz="1100" dirty="0" smtClean="0"/>
          </a:p>
          <a:p>
            <a:pPr marL="0" marR="0" indent="0" algn="l" defTabSz="914400" rtl="0" eaLnBrk="1" fontAlgn="base" latinLnBrk="0" hangingPunct="1">
              <a:spcBef>
                <a:spcPct val="30000"/>
              </a:spcBef>
              <a:spcAft>
                <a:spcPct val="0"/>
              </a:spcAft>
              <a:buClrTx/>
              <a:buSzTx/>
              <a:buFont typeface="Arial" pitchFamily="34" charset="0"/>
              <a:buNone/>
              <a:tabLst/>
              <a:defRPr/>
            </a:pPr>
            <a:r>
              <a:rPr lang="en-US" sz="1100" dirty="0" smtClean="0"/>
              <a:t>Image retrieved from http://commons.wikimedia.org/wiki/File:Young_mother_%28Klashorst%29.jpg on August 9, 2013, and reproduced here under the terms of the Creative Commons Attribution 2.0 Generic license (http://creativecommons.org/licenses/by/2.0/deed.en). Image courtesy of Peter</a:t>
            </a:r>
            <a:r>
              <a:rPr lang="en-US" sz="1100" baseline="0" dirty="0" smtClean="0"/>
              <a:t> Klashorst.</a:t>
            </a:r>
          </a:p>
          <a:p>
            <a:pPr marL="0" marR="0" indent="0" algn="l" defTabSz="914400" rtl="0" eaLnBrk="1" fontAlgn="base" latinLnBrk="0" hangingPunct="1">
              <a:spcBef>
                <a:spcPct val="30000"/>
              </a:spcBef>
              <a:spcAft>
                <a:spcPct val="0"/>
              </a:spcAft>
              <a:buClrTx/>
              <a:buSzTx/>
              <a:buFont typeface="Arial" pitchFamily="34" charset="0"/>
              <a:buNone/>
              <a:tabLst/>
              <a:defRPr/>
            </a:pPr>
            <a:r>
              <a:rPr lang="en-US" sz="1100" dirty="0" smtClean="0"/>
              <a:t>Image retrieved from http://commons.wikimedia.org/wiki/File:Best_boy_1857.jpg on August 9, 2013, and reproduced here under the terms of the Creative Commons Attribution 3.0 Generic license (http://creativecommons.org/licenses/by/3.0/deed.en). Image courtesy of</a:t>
            </a:r>
            <a:r>
              <a:rPr lang="en-US" sz="1100" baseline="0" dirty="0" smtClean="0"/>
              <a:t> Boxears.</a:t>
            </a:r>
          </a:p>
          <a:p>
            <a:r>
              <a:rPr lang="en-US" sz="1100" dirty="0" smtClean="0"/>
              <a:t>Image</a:t>
            </a:r>
            <a:r>
              <a:rPr lang="en-US" sz="1100" baseline="0" dirty="0" smtClean="0"/>
              <a:t> retrieved from </a:t>
            </a:r>
            <a:r>
              <a:rPr lang="en-US" sz="1100" dirty="0" smtClean="0"/>
              <a:t>http://commons.wikimedia.org/wiki/File:Poa_Pan-milk.JPG</a:t>
            </a:r>
            <a:r>
              <a:rPr lang="en-US" sz="1100" baseline="0" dirty="0" smtClean="0"/>
              <a:t> </a:t>
            </a:r>
            <a:r>
              <a:rPr lang="en-US" sz="1100" dirty="0" smtClean="0"/>
              <a:t>on August 9, 2013.</a:t>
            </a:r>
            <a:r>
              <a:rPr lang="en-US" sz="1100" baseline="0" dirty="0" smtClean="0"/>
              <a:t> </a:t>
            </a:r>
            <a:r>
              <a:rPr lang="en-US" sz="1100" dirty="0" smtClean="0"/>
              <a:t>2012. Image courtesy of Mattes.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Data from </a:t>
            </a:r>
            <a:r>
              <a:rPr lang="en-US" sz="1200" u="sng" kern="1200" dirty="0" smtClean="0">
                <a:solidFill>
                  <a:schemeClr val="tx1"/>
                </a:solidFill>
                <a:effectLst/>
                <a:latin typeface="Arial" charset="0"/>
                <a:ea typeface="+mn-ea"/>
                <a:cs typeface="+mn-cs"/>
                <a:hlinkClick r:id="rId3"/>
              </a:rPr>
              <a:t>http://www.tradingeconomics.com/afghanistan/mortality-rate-adult-female-per-1-000-female-adults-wb-data.html</a:t>
            </a:r>
            <a:r>
              <a:rPr lang="en-US" sz="1200" kern="1200" dirty="0" smtClean="0">
                <a:solidFill>
                  <a:schemeClr val="tx1"/>
                </a:solidFill>
                <a:effectLst/>
                <a:latin typeface="Arial" charset="0"/>
                <a:ea typeface="+mn-ea"/>
                <a:cs typeface="+mn-cs"/>
              </a:rPr>
              <a:t> and </a:t>
            </a:r>
            <a:r>
              <a:rPr lang="en-US" sz="1200" u="sng" kern="1200" dirty="0" smtClean="0">
                <a:solidFill>
                  <a:schemeClr val="tx1"/>
                </a:solidFill>
                <a:effectLst/>
                <a:latin typeface="Arial" charset="0"/>
                <a:ea typeface="+mn-ea"/>
                <a:cs typeface="+mn-cs"/>
                <a:hlinkClick r:id="rId4"/>
              </a:rPr>
              <a:t>http://www.cdc.gov/nchs/data/databriefs/db115.htm</a:t>
            </a:r>
            <a:r>
              <a:rPr lang="en-US" sz="1200" kern="1200" dirty="0" smtClean="0">
                <a:solidFill>
                  <a:schemeClr val="tx1"/>
                </a:solidFill>
                <a:effectLst/>
                <a:latin typeface="Arial" charset="0"/>
                <a:ea typeface="+mn-ea"/>
                <a:cs typeface="+mn-cs"/>
              </a:rPr>
              <a:t>.</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9831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0" y="0"/>
            <a:ext cx="8782050" cy="81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6" name="Text Placeholder 5"/>
          <p:cNvSpPr>
            <a:spLocks noGrp="1"/>
          </p:cNvSpPr>
          <p:nvPr>
            <p:ph type="body" sz="quarter" idx="10"/>
          </p:nvPr>
        </p:nvSpPr>
        <p:spPr>
          <a:xfrm>
            <a:off x="344488" y="1412875"/>
            <a:ext cx="8443252" cy="4809795"/>
          </a:xfrm>
          <a:prstGeom prst="rect">
            <a:avLst/>
          </a:prstGeom>
        </p:spPr>
        <p:txBody>
          <a:bodyPr/>
          <a:lstStyle>
            <a:lvl1pPr>
              <a:defRPr sz="2400"/>
            </a:lvl1pPr>
            <a:lvl2pPr>
              <a:defRPr sz="2200"/>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4" name="Rectangle 7"/>
          <p:cNvSpPr>
            <a:spLocks noGrp="1" noChangeArrowheads="1"/>
          </p:cNvSpPr>
          <p:nvPr>
            <p:ph type="title" hasCustomPrompt="1"/>
          </p:nvPr>
        </p:nvSpPr>
        <p:spPr bwMode="auto">
          <a:xfrm>
            <a:off x="0" y="0"/>
            <a:ext cx="8782050" cy="81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smtClean="0"/>
              <a:t>Title</a:t>
            </a:r>
          </a:p>
        </p:txBody>
      </p:sp>
      <p:sp>
        <p:nvSpPr>
          <p:cNvPr id="6" name="Text Placeholder 5"/>
          <p:cNvSpPr>
            <a:spLocks noGrp="1"/>
          </p:cNvSpPr>
          <p:nvPr>
            <p:ph type="body" sz="quarter" idx="10"/>
          </p:nvPr>
        </p:nvSpPr>
        <p:spPr>
          <a:xfrm>
            <a:off x="344488" y="1412875"/>
            <a:ext cx="8443252" cy="4809795"/>
          </a:xfrm>
          <a:prstGeom prst="rect">
            <a:avLst/>
          </a:prstGeom>
        </p:spPr>
        <p:txBody>
          <a:bodyPr/>
          <a:lstStyle>
            <a:lvl1pPr marL="457200" indent="-457200">
              <a:buFont typeface="+mj-lt"/>
              <a:buAutoNum type="arabicPeriod"/>
              <a:defRPr sz="2400"/>
            </a:lvl1pPr>
            <a:lvl2pPr>
              <a:defRPr sz="2200"/>
            </a:lvl2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slide with question">
    <p:spTree>
      <p:nvGrpSpPr>
        <p:cNvPr id="1" name=""/>
        <p:cNvGrpSpPr/>
        <p:nvPr/>
      </p:nvGrpSpPr>
      <p:grpSpPr>
        <a:xfrm>
          <a:off x="0" y="0"/>
          <a:ext cx="0" cy="0"/>
          <a:chOff x="0" y="0"/>
          <a:chExt cx="0" cy="0"/>
        </a:xfrm>
      </p:grpSpPr>
      <p:sp>
        <p:nvSpPr>
          <p:cNvPr id="4" name="Rectangle 7"/>
          <p:cNvSpPr>
            <a:spLocks noGrp="1" noChangeArrowheads="1"/>
          </p:cNvSpPr>
          <p:nvPr>
            <p:ph type="title" hasCustomPrompt="1"/>
          </p:nvPr>
        </p:nvSpPr>
        <p:spPr bwMode="auto">
          <a:xfrm>
            <a:off x="0" y="0"/>
            <a:ext cx="8782050" cy="81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smtClean="0"/>
              <a:t>Title</a:t>
            </a:r>
          </a:p>
        </p:txBody>
      </p:sp>
      <p:sp>
        <p:nvSpPr>
          <p:cNvPr id="6" name="Text Placeholder 5"/>
          <p:cNvSpPr>
            <a:spLocks noGrp="1"/>
          </p:cNvSpPr>
          <p:nvPr>
            <p:ph type="body" sz="quarter" idx="10"/>
          </p:nvPr>
        </p:nvSpPr>
        <p:spPr>
          <a:xfrm>
            <a:off x="344488" y="1412876"/>
            <a:ext cx="8443252" cy="4227904"/>
          </a:xfrm>
          <a:prstGeom prst="rect">
            <a:avLst/>
          </a:prstGeom>
        </p:spPr>
        <p:txBody>
          <a:bodyPr/>
          <a:lstStyle>
            <a:lvl1pPr marL="457200" indent="-457200">
              <a:buFont typeface="+mj-lt"/>
              <a:buAutoNum type="arabicPeriod"/>
              <a:defRPr sz="2400"/>
            </a:lvl1pPr>
            <a:lvl2pPr>
              <a:defRPr sz="2200"/>
            </a:lvl2pPr>
          </a:lstStyle>
          <a:p>
            <a:pPr lvl="0"/>
            <a:r>
              <a:rPr lang="en-US" smtClean="0"/>
              <a:t>Click to edit Master text styles</a:t>
            </a:r>
          </a:p>
        </p:txBody>
      </p:sp>
      <p:sp>
        <p:nvSpPr>
          <p:cNvPr id="5" name="Text Placeholder 12"/>
          <p:cNvSpPr>
            <a:spLocks noGrp="1"/>
          </p:cNvSpPr>
          <p:nvPr>
            <p:ph type="body" sz="quarter" idx="13" hasCustomPrompt="1"/>
          </p:nvPr>
        </p:nvSpPr>
        <p:spPr>
          <a:xfrm>
            <a:off x="842963" y="5783038"/>
            <a:ext cx="7434138" cy="712748"/>
          </a:xfrm>
          <a:prstGeom prst="rect">
            <a:avLst/>
          </a:prstGeom>
          <a:ln w="6350">
            <a:solidFill>
              <a:schemeClr val="tx1"/>
            </a:solidFill>
          </a:ln>
        </p:spPr>
        <p:txBody>
          <a:bodyPr/>
          <a:lstStyle>
            <a:lvl1pPr>
              <a:buNone/>
              <a:defRPr sz="1800" i="1">
                <a:solidFill>
                  <a:schemeClr val="tx1"/>
                </a:solidFill>
              </a:defRPr>
            </a:lvl1pPr>
          </a:lstStyle>
          <a:p>
            <a:pPr lvl="0"/>
            <a:r>
              <a:rPr lang="en-US" dirty="0" smtClean="0"/>
              <a:t>Question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with question box">
    <p:spTree>
      <p:nvGrpSpPr>
        <p:cNvPr id="1" name=""/>
        <p:cNvGrpSpPr/>
        <p:nvPr/>
      </p:nvGrpSpPr>
      <p:grpSpPr>
        <a:xfrm>
          <a:off x="0" y="0"/>
          <a:ext cx="0" cy="0"/>
          <a:chOff x="0" y="0"/>
          <a:chExt cx="0" cy="0"/>
        </a:xfrm>
      </p:grpSpPr>
      <p:sp>
        <p:nvSpPr>
          <p:cNvPr id="4" name="Rectangle 7"/>
          <p:cNvSpPr>
            <a:spLocks noGrp="1" noChangeArrowheads="1"/>
          </p:cNvSpPr>
          <p:nvPr>
            <p:ph type="title" hasCustomPrompt="1"/>
          </p:nvPr>
        </p:nvSpPr>
        <p:spPr bwMode="auto">
          <a:xfrm>
            <a:off x="0" y="0"/>
            <a:ext cx="8782050" cy="81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smtClean="0"/>
              <a:t>Title</a:t>
            </a:r>
          </a:p>
        </p:txBody>
      </p:sp>
      <p:sp>
        <p:nvSpPr>
          <p:cNvPr id="5" name="Text Placeholder 12"/>
          <p:cNvSpPr>
            <a:spLocks noGrp="1"/>
          </p:cNvSpPr>
          <p:nvPr>
            <p:ph type="body" sz="quarter" idx="13" hasCustomPrompt="1"/>
          </p:nvPr>
        </p:nvSpPr>
        <p:spPr>
          <a:xfrm>
            <a:off x="842963" y="5783038"/>
            <a:ext cx="7434138" cy="712748"/>
          </a:xfrm>
          <a:prstGeom prst="rect">
            <a:avLst/>
          </a:prstGeom>
          <a:ln w="6350">
            <a:solidFill>
              <a:schemeClr val="tx1"/>
            </a:solidFill>
          </a:ln>
        </p:spPr>
        <p:txBody>
          <a:bodyPr/>
          <a:lstStyle>
            <a:lvl1pPr>
              <a:buNone/>
              <a:defRPr sz="1800" i="1">
                <a:solidFill>
                  <a:schemeClr val="tx1"/>
                </a:solidFill>
              </a:defRPr>
            </a:lvl1pPr>
          </a:lstStyle>
          <a:p>
            <a:pPr lvl="0"/>
            <a:r>
              <a:rPr lang="en-US" dirty="0" smtClean="0"/>
              <a:t>Question</a:t>
            </a:r>
            <a:endParaRPr lang="en-US" dirty="0"/>
          </a:p>
        </p:txBody>
      </p:sp>
      <p:sp>
        <p:nvSpPr>
          <p:cNvPr id="6" name="Text Placeholder 5"/>
          <p:cNvSpPr>
            <a:spLocks noGrp="1"/>
          </p:cNvSpPr>
          <p:nvPr>
            <p:ph type="body" sz="quarter" idx="10"/>
          </p:nvPr>
        </p:nvSpPr>
        <p:spPr>
          <a:xfrm>
            <a:off x="344488" y="1412876"/>
            <a:ext cx="8443252" cy="4263530"/>
          </a:xfrm>
          <a:prstGeom prst="rect">
            <a:avLst/>
          </a:prstGeom>
        </p:spPr>
        <p:txBody>
          <a:bodyPr/>
          <a:lstStyle>
            <a:lvl1pPr>
              <a:defRPr sz="2400"/>
            </a:lvl1pPr>
            <a:lvl2pPr>
              <a:defRPr sz="2200"/>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agraph slide">
    <p:spTree>
      <p:nvGrpSpPr>
        <p:cNvPr id="1" name=""/>
        <p:cNvGrpSpPr/>
        <p:nvPr/>
      </p:nvGrpSpPr>
      <p:grpSpPr>
        <a:xfrm>
          <a:off x="0" y="0"/>
          <a:ext cx="0" cy="0"/>
          <a:chOff x="0" y="0"/>
          <a:chExt cx="0" cy="0"/>
        </a:xfrm>
      </p:grpSpPr>
      <p:pic>
        <p:nvPicPr>
          <p:cNvPr id="3" name="Picture 14" descr="PPT footer"/>
          <p:cNvPicPr>
            <a:picLocks noChangeAspect="1" noChangeArrowheads="1"/>
          </p:cNvPicPr>
          <p:nvPr userDrawn="1"/>
        </p:nvPicPr>
        <p:blipFill>
          <a:blip r:embed="rId2" cstate="print"/>
          <a:srcRect/>
          <a:stretch>
            <a:fillRect/>
          </a:stretch>
        </p:blipFill>
        <p:spPr bwMode="auto">
          <a:xfrm>
            <a:off x="0" y="6583363"/>
            <a:ext cx="9144000" cy="274637"/>
          </a:xfrm>
          <a:prstGeom prst="rect">
            <a:avLst/>
          </a:prstGeom>
          <a:noFill/>
          <a:ln w="9525">
            <a:noFill/>
            <a:miter lim="800000"/>
            <a:headEnd/>
            <a:tailEnd/>
          </a:ln>
        </p:spPr>
      </p:pic>
      <p:pic>
        <p:nvPicPr>
          <p:cNvPr id="5" name="Picture 11" descr="bar1"/>
          <p:cNvPicPr>
            <a:picLocks noChangeAspect="1" noChangeArrowheads="1"/>
          </p:cNvPicPr>
          <p:nvPr userDrawn="1"/>
        </p:nvPicPr>
        <p:blipFill>
          <a:blip r:embed="rId3" cstate="print"/>
          <a:srcRect/>
          <a:stretch>
            <a:fillRect/>
          </a:stretch>
        </p:blipFill>
        <p:spPr bwMode="auto">
          <a:xfrm>
            <a:off x="0" y="928688"/>
            <a:ext cx="9144000" cy="238125"/>
          </a:xfrm>
          <a:prstGeom prst="rect">
            <a:avLst/>
          </a:prstGeom>
          <a:noFill/>
        </p:spPr>
      </p:pic>
      <p:sp>
        <p:nvSpPr>
          <p:cNvPr id="9" name="Text Placeholder 8"/>
          <p:cNvSpPr>
            <a:spLocks noGrp="1"/>
          </p:cNvSpPr>
          <p:nvPr>
            <p:ph type="body" sz="quarter" idx="10"/>
          </p:nvPr>
        </p:nvSpPr>
        <p:spPr>
          <a:xfrm>
            <a:off x="296863" y="1425574"/>
            <a:ext cx="8562129" cy="4903973"/>
          </a:xfrm>
          <a:prstGeom prst="rect">
            <a:avLst/>
          </a:prstGeom>
        </p:spPr>
        <p:txBody>
          <a:bodyPr/>
          <a:lstStyle>
            <a:lvl1pPr marL="0" indent="0">
              <a:buNone/>
              <a:defRPr sz="2400"/>
            </a:lvl1pPr>
            <a:lvl2pPr marL="463550" indent="-6350">
              <a:buNone/>
              <a:defRPr sz="2400"/>
            </a:lvl2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p:nvPr>
        </p:nvSpPr>
        <p:spPr>
          <a:xfrm>
            <a:off x="249238" y="95000"/>
            <a:ext cx="8574087" cy="784225"/>
          </a:xfrm>
          <a:prstGeom prst="rect">
            <a:avLst/>
          </a:prstGeom>
        </p:spPr>
        <p:txBody>
          <a:bodyPr/>
          <a:lstStyle>
            <a:lvl1pPr>
              <a:buNone/>
              <a:defRPr sz="2800" b="1">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aragraph with question box">
    <p:spTree>
      <p:nvGrpSpPr>
        <p:cNvPr id="1" name=""/>
        <p:cNvGrpSpPr/>
        <p:nvPr/>
      </p:nvGrpSpPr>
      <p:grpSpPr>
        <a:xfrm>
          <a:off x="0" y="0"/>
          <a:ext cx="0" cy="0"/>
          <a:chOff x="0" y="0"/>
          <a:chExt cx="0" cy="0"/>
        </a:xfrm>
      </p:grpSpPr>
      <p:pic>
        <p:nvPicPr>
          <p:cNvPr id="3" name="Picture 14" descr="PPT footer"/>
          <p:cNvPicPr>
            <a:picLocks noChangeAspect="1" noChangeArrowheads="1"/>
          </p:cNvPicPr>
          <p:nvPr userDrawn="1"/>
        </p:nvPicPr>
        <p:blipFill>
          <a:blip r:embed="rId2" cstate="print"/>
          <a:srcRect/>
          <a:stretch>
            <a:fillRect/>
          </a:stretch>
        </p:blipFill>
        <p:spPr bwMode="auto">
          <a:xfrm>
            <a:off x="0" y="6583363"/>
            <a:ext cx="9144000" cy="274637"/>
          </a:xfrm>
          <a:prstGeom prst="rect">
            <a:avLst/>
          </a:prstGeom>
          <a:noFill/>
          <a:ln w="9525">
            <a:noFill/>
            <a:miter lim="800000"/>
            <a:headEnd/>
            <a:tailEnd/>
          </a:ln>
        </p:spPr>
      </p:pic>
      <p:pic>
        <p:nvPicPr>
          <p:cNvPr id="5" name="Picture 11" descr="bar1"/>
          <p:cNvPicPr>
            <a:picLocks noChangeAspect="1" noChangeArrowheads="1"/>
          </p:cNvPicPr>
          <p:nvPr userDrawn="1"/>
        </p:nvPicPr>
        <p:blipFill>
          <a:blip r:embed="rId3" cstate="print"/>
          <a:srcRect/>
          <a:stretch>
            <a:fillRect/>
          </a:stretch>
        </p:blipFill>
        <p:spPr bwMode="auto">
          <a:xfrm>
            <a:off x="0" y="928688"/>
            <a:ext cx="9144000" cy="238125"/>
          </a:xfrm>
          <a:prstGeom prst="rect">
            <a:avLst/>
          </a:prstGeom>
          <a:noFill/>
        </p:spPr>
      </p:pic>
      <p:sp>
        <p:nvSpPr>
          <p:cNvPr id="9" name="Text Placeholder 8"/>
          <p:cNvSpPr>
            <a:spLocks noGrp="1"/>
          </p:cNvSpPr>
          <p:nvPr>
            <p:ph type="body" sz="quarter" idx="10"/>
          </p:nvPr>
        </p:nvSpPr>
        <p:spPr>
          <a:xfrm>
            <a:off x="296863" y="1425575"/>
            <a:ext cx="8562129" cy="4096452"/>
          </a:xfrm>
          <a:prstGeom prst="rect">
            <a:avLst/>
          </a:prstGeom>
        </p:spPr>
        <p:txBody>
          <a:bodyPr/>
          <a:lstStyle>
            <a:lvl1pPr>
              <a:buNone/>
              <a:defRPr sz="2400"/>
            </a:lvl1pPr>
            <a:lvl2pPr>
              <a:buNone/>
              <a:defRPr sz="2400"/>
            </a:lvl2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p:nvPr>
        </p:nvSpPr>
        <p:spPr>
          <a:xfrm>
            <a:off x="249238" y="95000"/>
            <a:ext cx="8574087" cy="784225"/>
          </a:xfrm>
          <a:prstGeom prst="rect">
            <a:avLst/>
          </a:prstGeom>
        </p:spPr>
        <p:txBody>
          <a:bodyPr/>
          <a:lstStyle>
            <a:lvl1pPr>
              <a:buNone/>
              <a:defRPr sz="2800" b="1">
                <a:latin typeface="Arial" pitchFamily="34" charset="0"/>
                <a:cs typeface="Arial" pitchFamily="34" charset="0"/>
              </a:defRPr>
            </a:lvl1pPr>
          </a:lstStyle>
          <a:p>
            <a:pPr lvl="0"/>
            <a:r>
              <a:rPr lang="en-US" smtClean="0"/>
              <a:t>Click to edit Master text styles</a:t>
            </a:r>
          </a:p>
        </p:txBody>
      </p:sp>
      <p:sp>
        <p:nvSpPr>
          <p:cNvPr id="13" name="Text Placeholder 12"/>
          <p:cNvSpPr>
            <a:spLocks noGrp="1"/>
          </p:cNvSpPr>
          <p:nvPr>
            <p:ph type="body" sz="quarter" idx="13" hasCustomPrompt="1"/>
          </p:nvPr>
        </p:nvSpPr>
        <p:spPr>
          <a:xfrm>
            <a:off x="842963" y="5628663"/>
            <a:ext cx="7434138" cy="819624"/>
          </a:xfrm>
          <a:prstGeom prst="rect">
            <a:avLst/>
          </a:prstGeom>
          <a:ln w="6350">
            <a:solidFill>
              <a:schemeClr val="tx1"/>
            </a:solidFill>
          </a:ln>
        </p:spPr>
        <p:txBody>
          <a:bodyPr/>
          <a:lstStyle>
            <a:lvl1pPr>
              <a:buNone/>
              <a:defRPr sz="1800" i="1">
                <a:solidFill>
                  <a:schemeClr val="tx1"/>
                </a:solidFill>
              </a:defRPr>
            </a:lvl1pPr>
          </a:lstStyle>
          <a:p>
            <a:pPr lvl="0"/>
            <a:r>
              <a:rPr lang="en-US" dirty="0" smtClean="0"/>
              <a:t>Question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 y="95250"/>
            <a:ext cx="8782050" cy="8191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381125"/>
            <a:ext cx="8382000" cy="4791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50" y="95250"/>
            <a:ext cx="8782050" cy="81915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slide">
    <p:spTree>
      <p:nvGrpSpPr>
        <p:cNvPr id="1" name=""/>
        <p:cNvGrpSpPr/>
        <p:nvPr/>
      </p:nvGrpSpPr>
      <p:grpSpPr>
        <a:xfrm>
          <a:off x="0" y="0"/>
          <a:ext cx="0" cy="0"/>
          <a:chOff x="0" y="0"/>
          <a:chExt cx="0" cy="0"/>
        </a:xfrm>
      </p:grpSpPr>
      <p:pic>
        <p:nvPicPr>
          <p:cNvPr id="4" name="Picture 14" descr="bar2"/>
          <p:cNvPicPr>
            <a:picLocks noChangeAspect="1" noChangeArrowheads="1"/>
          </p:cNvPicPr>
          <p:nvPr userDrawn="1"/>
        </p:nvPicPr>
        <p:blipFill>
          <a:blip r:embed="rId2" cstate="print"/>
          <a:srcRect/>
          <a:stretch>
            <a:fillRect/>
          </a:stretch>
        </p:blipFill>
        <p:spPr bwMode="auto">
          <a:xfrm>
            <a:off x="0" y="1295400"/>
            <a:ext cx="9144000" cy="800100"/>
          </a:xfrm>
          <a:prstGeom prst="rect">
            <a:avLst/>
          </a:prstGeom>
          <a:noFill/>
        </p:spPr>
      </p:pic>
      <p:sp>
        <p:nvSpPr>
          <p:cNvPr id="10" name="Text Placeholder 9"/>
          <p:cNvSpPr>
            <a:spLocks noGrp="1"/>
          </p:cNvSpPr>
          <p:nvPr>
            <p:ph type="body" sz="quarter" idx="11" hasCustomPrompt="1"/>
          </p:nvPr>
        </p:nvSpPr>
        <p:spPr>
          <a:xfrm>
            <a:off x="704850" y="3448050"/>
            <a:ext cx="7696200" cy="800100"/>
          </a:xfrm>
          <a:prstGeom prst="rect">
            <a:avLst/>
          </a:prstGeom>
        </p:spPr>
        <p:txBody>
          <a:bodyPr/>
          <a:lstStyle>
            <a:lvl1pPr algn="ctr">
              <a:buNone/>
              <a:defRPr>
                <a:solidFill>
                  <a:srgbClr val="333399"/>
                </a:solidFill>
                <a:latin typeface="Arial" pitchFamily="34" charset="0"/>
                <a:cs typeface="Arial" pitchFamily="34" charset="0"/>
              </a:defRPr>
            </a:lvl1pPr>
            <a:lvl2pPr algn="ctr">
              <a:buNone/>
              <a:defRPr sz="3200" b="1" i="1">
                <a:solidFill>
                  <a:srgbClr val="333399"/>
                </a:solidFill>
                <a:latin typeface="Arial" pitchFamily="34" charset="0"/>
                <a:cs typeface="Arial" pitchFamily="34" charset="0"/>
              </a:defRPr>
            </a:lvl2pPr>
          </a:lstStyle>
          <a:p>
            <a:pPr lvl="0"/>
            <a:r>
              <a:rPr lang="en-US" sz="3200" b="1" dirty="0" smtClean="0">
                <a:latin typeface="Arial" charset="0"/>
              </a:rPr>
              <a:t>Unit #, Lesson #</a:t>
            </a:r>
            <a:endParaRPr lang="en-US" dirty="0" smtClean="0"/>
          </a:p>
          <a:p>
            <a:pPr lvl="1"/>
            <a:endParaRPr lang="en-US" dirty="0" smtClean="0"/>
          </a:p>
          <a:p>
            <a:pPr lvl="1"/>
            <a:endParaRPr lang="en-US" dirty="0" smtClean="0"/>
          </a:p>
        </p:txBody>
      </p:sp>
      <p:sp>
        <p:nvSpPr>
          <p:cNvPr id="12" name="Text Placeholder 11"/>
          <p:cNvSpPr>
            <a:spLocks noGrp="1"/>
          </p:cNvSpPr>
          <p:nvPr>
            <p:ph type="body" sz="quarter" idx="12" hasCustomPrompt="1"/>
          </p:nvPr>
        </p:nvSpPr>
        <p:spPr>
          <a:xfrm>
            <a:off x="0" y="171450"/>
            <a:ext cx="9144000" cy="1047750"/>
          </a:xfrm>
          <a:prstGeom prst="rect">
            <a:avLst/>
          </a:prstGeom>
        </p:spPr>
        <p:txBody>
          <a:bodyPr/>
          <a:lstStyle>
            <a:lvl1pPr algn="ctr">
              <a:buNone/>
              <a:defRPr>
                <a:solidFill>
                  <a:srgbClr val="333399"/>
                </a:solidFill>
                <a:latin typeface="Arial" pitchFamily="34" charset="0"/>
                <a:cs typeface="Arial" pitchFamily="34" charset="0"/>
              </a:defRPr>
            </a:lvl1pPr>
          </a:lstStyle>
          <a:p>
            <a:pPr lvl="0"/>
            <a:r>
              <a:rPr lang="en-US" dirty="0" smtClean="0"/>
              <a:t>Academy Initials</a:t>
            </a:r>
            <a:br>
              <a:rPr lang="en-US" dirty="0" smtClean="0"/>
            </a:br>
            <a:r>
              <a:rPr lang="en-US" dirty="0" smtClean="0"/>
              <a:t>Course Name</a:t>
            </a:r>
          </a:p>
        </p:txBody>
      </p:sp>
      <p:sp>
        <p:nvSpPr>
          <p:cNvPr id="14" name="Text Placeholder 13"/>
          <p:cNvSpPr>
            <a:spLocks noGrp="1"/>
          </p:cNvSpPr>
          <p:nvPr>
            <p:ph type="body" sz="quarter" idx="13" hasCustomPrompt="1"/>
          </p:nvPr>
        </p:nvSpPr>
        <p:spPr>
          <a:xfrm>
            <a:off x="723900" y="4324350"/>
            <a:ext cx="7715250" cy="1104900"/>
          </a:xfrm>
          <a:prstGeom prst="rect">
            <a:avLst/>
          </a:prstGeom>
        </p:spPr>
        <p:txBody>
          <a:bodyPr/>
          <a:lstStyle>
            <a:lvl1pPr algn="ctr">
              <a:buNone/>
              <a:defRPr b="1" i="1">
                <a:solidFill>
                  <a:srgbClr val="333399"/>
                </a:solidFill>
                <a:latin typeface="Arial" pitchFamily="34" charset="0"/>
                <a:cs typeface="Arial" pitchFamily="34" charset="0"/>
              </a:defRPr>
            </a:lvl1pPr>
          </a:lstStyle>
          <a:p>
            <a:pPr lvl="0"/>
            <a:r>
              <a:rPr lang="en-US" dirty="0" smtClean="0"/>
              <a:t>Presentation Name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5" name="Rectangle 9"/>
          <p:cNvSpPr>
            <a:spLocks noGrp="1" noChangeArrowheads="1"/>
          </p:cNvSpPr>
          <p:nvPr>
            <p:ph type="sldNum" sz="quarter" idx="4"/>
          </p:nvPr>
        </p:nvSpPr>
        <p:spPr bwMode="auto">
          <a:xfrm>
            <a:off x="8077200" y="6172200"/>
            <a:ext cx="685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i="0">
                <a:solidFill>
                  <a:srgbClr val="2B5A9C"/>
                </a:solidFill>
              </a:defRPr>
            </a:lvl1pPr>
          </a:lstStyle>
          <a:p>
            <a:pPr>
              <a:defRPr/>
            </a:pPr>
            <a:fld id="{C5B3C61A-D9DC-40DF-9124-2C1DD63C4577}" type="slidenum">
              <a:rPr lang="en-US"/>
              <a:pPr>
                <a:defRPr/>
              </a:pPr>
              <a:t>‹#›</a:t>
            </a:fld>
            <a:endParaRPr lang="en-US" dirty="0"/>
          </a:p>
        </p:txBody>
      </p:sp>
      <p:pic>
        <p:nvPicPr>
          <p:cNvPr id="1029" name="Picture 11" descr="PPT footer"/>
          <p:cNvPicPr>
            <a:picLocks noChangeAspect="1" noChangeArrowheads="1"/>
          </p:cNvPicPr>
          <p:nvPr/>
        </p:nvPicPr>
        <p:blipFill>
          <a:blip r:embed="rId10" cstate="print"/>
          <a:srcRect/>
          <a:stretch>
            <a:fillRect/>
          </a:stretch>
        </p:blipFill>
        <p:spPr bwMode="auto">
          <a:xfrm>
            <a:off x="0" y="6583363"/>
            <a:ext cx="9144000" cy="274637"/>
          </a:xfrm>
          <a:prstGeom prst="rect">
            <a:avLst/>
          </a:prstGeom>
          <a:noFill/>
          <a:ln w="9525">
            <a:noFill/>
            <a:miter lim="800000"/>
            <a:headEnd/>
            <a:tailEnd/>
          </a:ln>
        </p:spPr>
      </p:pic>
      <p:pic>
        <p:nvPicPr>
          <p:cNvPr id="1035" name="Picture 11" descr="bar1"/>
          <p:cNvPicPr>
            <a:picLocks noChangeAspect="1" noChangeArrowheads="1"/>
          </p:cNvPicPr>
          <p:nvPr/>
        </p:nvPicPr>
        <p:blipFill>
          <a:blip r:embed="rId11" cstate="print"/>
          <a:srcRect/>
          <a:stretch>
            <a:fillRect/>
          </a:stretch>
        </p:blipFill>
        <p:spPr bwMode="auto">
          <a:xfrm>
            <a:off x="0" y="928688"/>
            <a:ext cx="9144000" cy="238125"/>
          </a:xfrm>
          <a:prstGeom prst="rect">
            <a:avLst/>
          </a:prstGeom>
          <a:noFill/>
        </p:spPr>
      </p:pic>
    </p:spTree>
  </p:cSld>
  <p:clrMap bg1="lt1" tx1="dk1" bg2="lt2" tx2="dk2" accent1="accent1" accent2="accent2" accent3="accent3" accent4="accent4" accent5="accent5" accent6="accent6" hlink="hlink" folHlink="folHlink"/>
  <p:sldLayoutIdLst>
    <p:sldLayoutId id="2147483709" r:id="rId1"/>
    <p:sldLayoutId id="2147483743" r:id="rId2"/>
    <p:sldLayoutId id="2147483744" r:id="rId3"/>
    <p:sldLayoutId id="2147483742" r:id="rId4"/>
    <p:sldLayoutId id="2147483737" r:id="rId5"/>
    <p:sldLayoutId id="2147483741" r:id="rId6"/>
    <p:sldLayoutId id="2147483745" r:id="rId7"/>
    <p:sldLayoutId id="2147483738" r:id="rId8"/>
  </p:sldLayoutIdLst>
  <p:txStyles>
    <p:titleStyle>
      <a:lvl1pPr algn="l" rtl="0" eaLnBrk="1" fontAlgn="base" hangingPunct="1">
        <a:spcBef>
          <a:spcPct val="0"/>
        </a:spcBef>
        <a:spcAft>
          <a:spcPct val="0"/>
        </a:spcAft>
        <a:defRPr sz="2400" b="1">
          <a:solidFill>
            <a:schemeClr val="accent2"/>
          </a:solidFill>
          <a:latin typeface="Arial" charset="0"/>
          <a:ea typeface="+mj-ea"/>
          <a:cs typeface="+mj-cs"/>
        </a:defRPr>
      </a:lvl1pPr>
      <a:lvl2pPr algn="l" rtl="0" eaLnBrk="1" fontAlgn="base" hangingPunct="1">
        <a:spcBef>
          <a:spcPct val="0"/>
        </a:spcBef>
        <a:spcAft>
          <a:spcPct val="0"/>
        </a:spcAft>
        <a:defRPr sz="2400" b="1">
          <a:solidFill>
            <a:schemeClr val="accent2"/>
          </a:solidFill>
          <a:latin typeface="Arial" charset="0"/>
        </a:defRPr>
      </a:lvl2pPr>
      <a:lvl3pPr algn="l" rtl="0" eaLnBrk="1" fontAlgn="base" hangingPunct="1">
        <a:spcBef>
          <a:spcPct val="0"/>
        </a:spcBef>
        <a:spcAft>
          <a:spcPct val="0"/>
        </a:spcAft>
        <a:defRPr sz="2400" b="1">
          <a:solidFill>
            <a:schemeClr val="accent2"/>
          </a:solidFill>
          <a:latin typeface="Arial" charset="0"/>
        </a:defRPr>
      </a:lvl3pPr>
      <a:lvl4pPr algn="l" rtl="0" eaLnBrk="1" fontAlgn="base" hangingPunct="1">
        <a:spcBef>
          <a:spcPct val="0"/>
        </a:spcBef>
        <a:spcAft>
          <a:spcPct val="0"/>
        </a:spcAft>
        <a:defRPr sz="2400" b="1">
          <a:solidFill>
            <a:schemeClr val="accent2"/>
          </a:solidFill>
          <a:latin typeface="Arial" charset="0"/>
        </a:defRPr>
      </a:lvl4pPr>
      <a:lvl5pPr algn="l" rtl="0" eaLnBrk="1" fontAlgn="base" hangingPunct="1">
        <a:spcBef>
          <a:spcPct val="0"/>
        </a:spcBef>
        <a:spcAft>
          <a:spcPct val="0"/>
        </a:spcAft>
        <a:defRPr sz="2400" b="1">
          <a:solidFill>
            <a:schemeClr val="accent2"/>
          </a:solidFill>
          <a:latin typeface="Arial" charset="0"/>
        </a:defRPr>
      </a:lvl5pPr>
      <a:lvl6pPr marL="457200" algn="l" rtl="0" eaLnBrk="1" fontAlgn="base" hangingPunct="1">
        <a:spcBef>
          <a:spcPct val="0"/>
        </a:spcBef>
        <a:spcAft>
          <a:spcPct val="0"/>
        </a:spcAft>
        <a:defRPr sz="2800" b="1">
          <a:solidFill>
            <a:schemeClr val="accent2"/>
          </a:solidFill>
          <a:latin typeface="Verdana" pitchFamily="34" charset="0"/>
        </a:defRPr>
      </a:lvl6pPr>
      <a:lvl7pPr marL="914400" algn="l" rtl="0" eaLnBrk="1" fontAlgn="base" hangingPunct="1">
        <a:spcBef>
          <a:spcPct val="0"/>
        </a:spcBef>
        <a:spcAft>
          <a:spcPct val="0"/>
        </a:spcAft>
        <a:defRPr sz="2800" b="1">
          <a:solidFill>
            <a:schemeClr val="accent2"/>
          </a:solidFill>
          <a:latin typeface="Verdana" pitchFamily="34" charset="0"/>
        </a:defRPr>
      </a:lvl7pPr>
      <a:lvl8pPr marL="1371600" algn="l" rtl="0" eaLnBrk="1" fontAlgn="base" hangingPunct="1">
        <a:spcBef>
          <a:spcPct val="0"/>
        </a:spcBef>
        <a:spcAft>
          <a:spcPct val="0"/>
        </a:spcAft>
        <a:defRPr sz="2800" b="1">
          <a:solidFill>
            <a:schemeClr val="accent2"/>
          </a:solidFill>
          <a:latin typeface="Verdana" pitchFamily="34" charset="0"/>
        </a:defRPr>
      </a:lvl8pPr>
      <a:lvl9pPr marL="1828800" algn="l" rtl="0" eaLnBrk="1" fontAlgn="base" hangingPunct="1">
        <a:spcBef>
          <a:spcPct val="0"/>
        </a:spcBef>
        <a:spcAft>
          <a:spcPct val="0"/>
        </a:spcAft>
        <a:defRPr sz="2800" b="1">
          <a:solidFill>
            <a:schemeClr val="accent2"/>
          </a:solidFill>
          <a:latin typeface="Verdana" pitchFamily="34" charset="0"/>
        </a:defRPr>
      </a:lvl9pPr>
    </p:titleStyle>
    <p:bodyStyle>
      <a:lvl1pPr marL="282575" indent="-282575" algn="l" rtl="0" eaLnBrk="1" fontAlgn="base" hangingPunct="1">
        <a:spcBef>
          <a:spcPct val="100000"/>
        </a:spcBef>
        <a:spcAft>
          <a:spcPct val="0"/>
        </a:spcAft>
        <a:buClr>
          <a:srgbClr val="2B5A9C"/>
        </a:buClr>
        <a:buFont typeface="Times" pitchFamily="18" charset="0"/>
        <a:buChar char="•"/>
        <a:defRPr sz="2200">
          <a:solidFill>
            <a:schemeClr val="accent2"/>
          </a:solidFill>
          <a:latin typeface="+mn-lt"/>
          <a:ea typeface="+mn-ea"/>
          <a:cs typeface="+mn-cs"/>
        </a:defRPr>
      </a:lvl1pPr>
      <a:lvl2pPr marL="742950" indent="-285750" algn="l" rtl="0" eaLnBrk="1" fontAlgn="base" hangingPunct="1">
        <a:spcBef>
          <a:spcPct val="20000"/>
        </a:spcBef>
        <a:spcAft>
          <a:spcPct val="0"/>
        </a:spcAft>
        <a:buClr>
          <a:srgbClr val="2B5A9C"/>
        </a:buClr>
        <a:buFont typeface="Times" pitchFamily="18" charset="0"/>
        <a:buChar char="•"/>
        <a:defRPr sz="2000">
          <a:solidFill>
            <a:schemeClr val="accent2"/>
          </a:solidFill>
          <a:latin typeface="+mn-lt"/>
        </a:defRPr>
      </a:lvl2pPr>
      <a:lvl3pPr marL="1143000" indent="-228600" algn="l" rtl="0" eaLnBrk="1" fontAlgn="base" hangingPunct="1">
        <a:spcBef>
          <a:spcPct val="20000"/>
        </a:spcBef>
        <a:spcAft>
          <a:spcPct val="0"/>
        </a:spcAft>
        <a:buClr>
          <a:srgbClr val="2B5A9C"/>
        </a:buClr>
        <a:buSzPct val="50000"/>
        <a:buFont typeface="Times" pitchFamily="18" charset="0"/>
        <a:buChar char="•"/>
        <a:defRPr sz="1600">
          <a:solidFill>
            <a:schemeClr val="accent2"/>
          </a:solidFill>
          <a:latin typeface="+mn-lt"/>
        </a:defRPr>
      </a:lvl3pPr>
      <a:lvl4pPr marL="1600200" indent="-228600" algn="l" rtl="0" eaLnBrk="1" fontAlgn="base" hangingPunct="1">
        <a:spcBef>
          <a:spcPct val="20000"/>
        </a:spcBef>
        <a:spcAft>
          <a:spcPct val="0"/>
        </a:spcAft>
        <a:buClr>
          <a:srgbClr val="2B5A9C"/>
        </a:buClr>
        <a:buSzPct val="55000"/>
        <a:buFont typeface="Times" pitchFamily="18" charset="0"/>
        <a:buChar char="•"/>
        <a:defRPr sz="1400" i="1">
          <a:solidFill>
            <a:schemeClr val="accent2"/>
          </a:solidFill>
          <a:latin typeface="+mn-lt"/>
        </a:defRPr>
      </a:lvl4pPr>
      <a:lvl5pPr marL="2057400" indent="-228600" algn="l" rtl="0" eaLnBrk="1" fontAlgn="base" hangingPunct="1">
        <a:spcBef>
          <a:spcPct val="20000"/>
        </a:spcBef>
        <a:spcAft>
          <a:spcPct val="0"/>
        </a:spcAft>
        <a:buClr>
          <a:srgbClr val="2B5A9C"/>
        </a:buClr>
        <a:buSzPct val="50000"/>
        <a:buFont typeface="Times" pitchFamily="18" charset="0"/>
        <a:buChar char="•"/>
        <a:defRPr sz="1400" i="1">
          <a:solidFill>
            <a:schemeClr val="accent2"/>
          </a:solidFill>
          <a:latin typeface="+mn-lt"/>
        </a:defRPr>
      </a:lvl5pPr>
      <a:lvl6pPr marL="2514600" indent="-228600" algn="l" rtl="0" eaLnBrk="1" fontAlgn="base" hangingPunct="1">
        <a:spcBef>
          <a:spcPct val="20000"/>
        </a:spcBef>
        <a:spcAft>
          <a:spcPct val="0"/>
        </a:spcAft>
        <a:buClr>
          <a:srgbClr val="2B5A9C"/>
        </a:buClr>
        <a:buSzPct val="50000"/>
        <a:buFont typeface="Times" pitchFamily="18" charset="0"/>
        <a:buChar char="•"/>
        <a:defRPr sz="1400" i="1">
          <a:solidFill>
            <a:schemeClr val="accent2"/>
          </a:solidFill>
          <a:latin typeface="+mn-lt"/>
        </a:defRPr>
      </a:lvl6pPr>
      <a:lvl7pPr marL="2971800" indent="-228600" algn="l" rtl="0" eaLnBrk="1" fontAlgn="base" hangingPunct="1">
        <a:spcBef>
          <a:spcPct val="20000"/>
        </a:spcBef>
        <a:spcAft>
          <a:spcPct val="0"/>
        </a:spcAft>
        <a:buClr>
          <a:srgbClr val="2B5A9C"/>
        </a:buClr>
        <a:buSzPct val="50000"/>
        <a:buFont typeface="Times" pitchFamily="18" charset="0"/>
        <a:buChar char="•"/>
        <a:defRPr sz="1400" i="1">
          <a:solidFill>
            <a:schemeClr val="accent2"/>
          </a:solidFill>
          <a:latin typeface="+mn-lt"/>
        </a:defRPr>
      </a:lvl7pPr>
      <a:lvl8pPr marL="3429000" indent="-228600" algn="l" rtl="0" eaLnBrk="1" fontAlgn="base" hangingPunct="1">
        <a:spcBef>
          <a:spcPct val="20000"/>
        </a:spcBef>
        <a:spcAft>
          <a:spcPct val="0"/>
        </a:spcAft>
        <a:buClr>
          <a:srgbClr val="2B5A9C"/>
        </a:buClr>
        <a:buSzPct val="50000"/>
        <a:buFont typeface="Times" pitchFamily="18" charset="0"/>
        <a:buChar char="•"/>
        <a:defRPr sz="1400" i="1">
          <a:solidFill>
            <a:schemeClr val="accent2"/>
          </a:solidFill>
          <a:latin typeface="+mn-lt"/>
        </a:defRPr>
      </a:lvl8pPr>
      <a:lvl9pPr marL="3886200" indent="-228600" algn="l" rtl="0" eaLnBrk="1" fontAlgn="base" hangingPunct="1">
        <a:spcBef>
          <a:spcPct val="20000"/>
        </a:spcBef>
        <a:spcAft>
          <a:spcPct val="0"/>
        </a:spcAft>
        <a:buClr>
          <a:srgbClr val="2B5A9C"/>
        </a:buClr>
        <a:buSzPct val="50000"/>
        <a:buFont typeface="Times" pitchFamily="18" charset="0"/>
        <a:buChar char="•"/>
        <a:defRPr sz="1400" i="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descr="bar2"/>
          <p:cNvPicPr>
            <a:picLocks noChangeAspect="1" noChangeArrowheads="1"/>
          </p:cNvPicPr>
          <p:nvPr/>
        </p:nvPicPr>
        <p:blipFill>
          <a:blip r:embed="rId3" cstate="print"/>
          <a:srcRect/>
          <a:stretch>
            <a:fillRect/>
          </a:stretch>
        </p:blipFill>
        <p:spPr bwMode="auto">
          <a:xfrm>
            <a:off x="0" y="1295400"/>
            <a:ext cx="9144000" cy="800100"/>
          </a:xfrm>
          <a:prstGeom prst="rect">
            <a:avLst/>
          </a:prstGeom>
          <a:noFill/>
        </p:spPr>
      </p:pic>
      <p:pic>
        <p:nvPicPr>
          <p:cNvPr id="8" name="Picture 11" descr="PPT footer"/>
          <p:cNvPicPr>
            <a:picLocks noChangeAspect="1" noChangeArrowheads="1"/>
          </p:cNvPicPr>
          <p:nvPr/>
        </p:nvPicPr>
        <p:blipFill>
          <a:blip r:embed="rId4" cstate="print"/>
          <a:srcRect/>
          <a:stretch>
            <a:fillRect/>
          </a:stretch>
        </p:blipFill>
        <p:spPr bwMode="auto">
          <a:xfrm>
            <a:off x="0" y="6583363"/>
            <a:ext cx="9144000" cy="274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Unit 1, Lesson 2</a:t>
            </a:r>
            <a:endParaRPr lang="en-US" dirty="0"/>
          </a:p>
        </p:txBody>
      </p:sp>
      <p:sp>
        <p:nvSpPr>
          <p:cNvPr id="5" name="Text Placeholder 4"/>
          <p:cNvSpPr>
            <a:spLocks noGrp="1"/>
          </p:cNvSpPr>
          <p:nvPr>
            <p:ph type="body" sz="quarter" idx="12"/>
          </p:nvPr>
        </p:nvSpPr>
        <p:spPr/>
        <p:txBody>
          <a:bodyPr/>
          <a:lstStyle/>
          <a:p>
            <a:r>
              <a:rPr lang="en-US" dirty="0" smtClean="0"/>
              <a:t>AOHS</a:t>
            </a:r>
          </a:p>
          <a:p>
            <a:r>
              <a:rPr lang="en-US" dirty="0" smtClean="0"/>
              <a:t>Global Health</a:t>
            </a:r>
            <a:endParaRPr lang="en-US" dirty="0"/>
          </a:p>
        </p:txBody>
      </p:sp>
      <p:sp>
        <p:nvSpPr>
          <p:cNvPr id="6" name="Text Placeholder 5"/>
          <p:cNvSpPr>
            <a:spLocks noGrp="1"/>
          </p:cNvSpPr>
          <p:nvPr>
            <p:ph type="body" sz="quarter" idx="13"/>
          </p:nvPr>
        </p:nvSpPr>
        <p:spPr/>
        <p:txBody>
          <a:bodyPr/>
          <a:lstStyle/>
          <a:p>
            <a:r>
              <a:rPr lang="en-US" dirty="0" smtClean="0"/>
              <a:t>Health Status Indicators: </a:t>
            </a:r>
            <a:br>
              <a:rPr lang="en-US" dirty="0" smtClean="0"/>
            </a:br>
            <a:r>
              <a:rPr lang="en-US" dirty="0" smtClean="0"/>
              <a:t>Life Expectancy</a:t>
            </a:r>
            <a:endParaRPr lang="en-US" dirty="0"/>
          </a:p>
        </p:txBody>
      </p:sp>
      <p:sp>
        <p:nvSpPr>
          <p:cNvPr id="7" name="TextBox 6"/>
          <p:cNvSpPr txBox="1">
            <a:spLocks noChangeArrowheads="1"/>
          </p:cNvSpPr>
          <p:nvPr/>
        </p:nvSpPr>
        <p:spPr bwMode="auto">
          <a:xfrm>
            <a:off x="0" y="6653213"/>
            <a:ext cx="3570208" cy="205184"/>
          </a:xfrm>
          <a:prstGeom prst="rect">
            <a:avLst/>
          </a:prstGeom>
          <a:noFill/>
          <a:ln w="9525">
            <a:noFill/>
            <a:miter lim="800000"/>
            <a:headEnd/>
            <a:tailEnd/>
          </a:ln>
        </p:spPr>
        <p:txBody>
          <a:bodyPr wrap="none">
            <a:spAutoFit/>
          </a:bodyPr>
          <a:lstStyle/>
          <a:p>
            <a:pPr>
              <a:lnSpc>
                <a:spcPct val="90000"/>
              </a:lnSpc>
              <a:spcBef>
                <a:spcPct val="20000"/>
              </a:spcBef>
              <a:buClr>
                <a:srgbClr val="2B5A9C"/>
              </a:buClr>
              <a:buSzPct val="60000"/>
              <a:buFont typeface="Times" pitchFamily="18" charset="0"/>
              <a:buNone/>
            </a:pPr>
            <a:r>
              <a:rPr lang="en-US" sz="800" i="0" dirty="0">
                <a:solidFill>
                  <a:schemeClr val="tx1"/>
                </a:solidFill>
                <a:ea typeface="ＭＳ Ｐゴシック" charset="-128"/>
              </a:rPr>
              <a:t>Copyright © </a:t>
            </a:r>
            <a:r>
              <a:rPr lang="en-US" sz="800" i="0" dirty="0" smtClean="0">
                <a:solidFill>
                  <a:schemeClr val="tx1"/>
                </a:solidFill>
                <a:ea typeface="ＭＳ Ｐゴシック" charset="-128"/>
              </a:rPr>
              <a:t>2012</a:t>
            </a:r>
            <a:r>
              <a:rPr lang="en-US" sz="800" i="0" dirty="0" smtClean="0">
                <a:solidFill>
                  <a:schemeClr val="tx1"/>
                </a:solidFill>
                <a:ea typeface="ＭＳ Ｐゴシック" charset="-128"/>
                <a:cs typeface="Arial" charset="0"/>
              </a:rPr>
              <a:t>–</a:t>
            </a:r>
            <a:r>
              <a:rPr lang="en-US" sz="800" i="0" dirty="0" smtClean="0">
                <a:solidFill>
                  <a:schemeClr val="tx1"/>
                </a:solidFill>
                <a:ea typeface="ＭＳ Ｐゴシック" charset="-128"/>
              </a:rPr>
              <a:t>2014 </a:t>
            </a:r>
            <a:r>
              <a:rPr lang="en-US" sz="800" i="0" dirty="0">
                <a:solidFill>
                  <a:schemeClr val="tx1"/>
                </a:solidFill>
                <a:ea typeface="ＭＳ Ｐゴシック" charset="-128"/>
              </a:rPr>
              <a:t>National Academy Foundation. All rights reserved.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0"/>
            <a:ext cx="8574087" cy="784225"/>
          </a:xfrm>
        </p:spPr>
        <p:txBody>
          <a:bodyPr/>
          <a:lstStyle/>
          <a:p>
            <a:pPr marL="0" indent="0"/>
            <a:r>
              <a:rPr lang="en-US" sz="2600" dirty="0" smtClean="0"/>
              <a:t>The under-5 mortality rate measures the probability that a child will die before reaching the age of 5</a:t>
            </a:r>
            <a:endParaRPr lang="en-US" sz="2600" dirty="0"/>
          </a:p>
        </p:txBody>
      </p:sp>
      <p:sp>
        <p:nvSpPr>
          <p:cNvPr id="9" name="Text Placeholder 3"/>
          <p:cNvSpPr>
            <a:spLocks noGrp="1"/>
          </p:cNvSpPr>
          <p:nvPr>
            <p:ph type="body" sz="quarter" idx="13"/>
          </p:nvPr>
        </p:nvSpPr>
        <p:spPr>
          <a:xfrm>
            <a:off x="1713053" y="6129598"/>
            <a:ext cx="5486399" cy="471054"/>
          </a:xfrm>
        </p:spPr>
        <p:txBody>
          <a:bodyPr/>
          <a:lstStyle/>
          <a:p>
            <a:pPr marL="0" indent="0"/>
            <a:r>
              <a:rPr lang="en-US" dirty="0" smtClean="0"/>
              <a:t>What is the under-5 mortality rate for Brazil?</a:t>
            </a:r>
            <a:endParaRPr lang="en-US" dirty="0"/>
          </a:p>
        </p:txBody>
      </p:sp>
      <p:pic>
        <p:nvPicPr>
          <p:cNvPr id="2" name="Picture 1" descr="global_underfivemortality_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7116"/>
            <a:ext cx="9144000" cy="5028569"/>
          </a:xfrm>
          <a:prstGeom prst="rect">
            <a:avLst/>
          </a:prstGeom>
        </p:spPr>
      </p:pic>
    </p:spTree>
    <p:extLst>
      <p:ext uri="{BB962C8B-B14F-4D97-AF65-F5344CB8AC3E}">
        <p14:creationId xmlns:p14="http://schemas.microsoft.com/office/powerpoint/2010/main" val="17981073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0"/>
            <a:ext cx="8574087" cy="784225"/>
          </a:xfrm>
        </p:spPr>
        <p:txBody>
          <a:bodyPr/>
          <a:lstStyle/>
          <a:p>
            <a:pPr marL="0" indent="0"/>
            <a:r>
              <a:rPr lang="en-US" sz="2600" dirty="0" smtClean="0"/>
              <a:t>The infant mortality rate measures how many babies die in their first year of life</a:t>
            </a:r>
            <a:endParaRPr lang="en-US" sz="2600" dirty="0"/>
          </a:p>
        </p:txBody>
      </p:sp>
      <p:sp>
        <p:nvSpPr>
          <p:cNvPr id="8" name="Text Placeholder 7"/>
          <p:cNvSpPr>
            <a:spLocks noGrp="1"/>
          </p:cNvSpPr>
          <p:nvPr>
            <p:ph type="body" sz="quarter" idx="13"/>
          </p:nvPr>
        </p:nvSpPr>
        <p:spPr>
          <a:xfrm>
            <a:off x="825501" y="5773319"/>
            <a:ext cx="7194780" cy="678089"/>
          </a:xfrm>
        </p:spPr>
        <p:txBody>
          <a:bodyPr/>
          <a:lstStyle/>
          <a:p>
            <a:pPr marL="0" indent="0"/>
            <a:r>
              <a:rPr lang="en-US" dirty="0" smtClean="0"/>
              <a:t>Determine the infant mortality rate for Spain and record the information on your regional reference map. </a:t>
            </a:r>
            <a:endParaRPr lang="en-US" dirty="0"/>
          </a:p>
        </p:txBody>
      </p:sp>
      <p:pic>
        <p:nvPicPr>
          <p:cNvPr id="5" name="Picture 1" descr="C:\Users\MaryLou\Desktop\Infant_Mortality_Rate_World_map.pngInfant_Mortality_Rate_World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99" y="1482435"/>
            <a:ext cx="8936273" cy="407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3298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6862" y="1425575"/>
            <a:ext cx="5977814" cy="4096452"/>
          </a:xfrm>
        </p:spPr>
        <p:txBody>
          <a:bodyPr/>
          <a:lstStyle/>
          <a:p>
            <a:pPr marL="0" indent="0"/>
            <a:r>
              <a:rPr lang="en-US" dirty="0" smtClean="0"/>
              <a:t>Over the last decades, the infant mortality rate in the poorest urban areas of Asia has seen a dramatic drop:</a:t>
            </a:r>
          </a:p>
          <a:p>
            <a:pPr marL="342900" indent="-342900">
              <a:buFont typeface="Arial" pitchFamily="34" charset="0"/>
              <a:buChar char="•"/>
            </a:pPr>
            <a:r>
              <a:rPr lang="fr-FR" dirty="0" smtClean="0"/>
              <a:t>1990s: 81 / 1,000 live births</a:t>
            </a:r>
          </a:p>
          <a:p>
            <a:pPr marL="342900" indent="-342900">
              <a:buFont typeface="Arial" pitchFamily="34" charset="0"/>
              <a:buChar char="•"/>
            </a:pPr>
            <a:r>
              <a:rPr lang="en-US" dirty="0" smtClean="0"/>
              <a:t>2007: 51 / 1,000 live births</a:t>
            </a:r>
            <a:endParaRPr lang="en-US" dirty="0"/>
          </a:p>
        </p:txBody>
      </p:sp>
      <p:sp>
        <p:nvSpPr>
          <p:cNvPr id="3" name="Text Placeholder 2"/>
          <p:cNvSpPr>
            <a:spLocks noGrp="1"/>
          </p:cNvSpPr>
          <p:nvPr>
            <p:ph type="body" sz="quarter" idx="11"/>
          </p:nvPr>
        </p:nvSpPr>
        <p:spPr>
          <a:xfrm>
            <a:off x="61949" y="63468"/>
            <a:ext cx="8574087" cy="784225"/>
          </a:xfrm>
        </p:spPr>
        <p:txBody>
          <a:bodyPr/>
          <a:lstStyle/>
          <a:p>
            <a:pPr marL="0" indent="0"/>
            <a:r>
              <a:rPr lang="en-US" sz="2600" dirty="0" smtClean="0"/>
              <a:t>Low-income countries are making progress in reducing infant mortality rates</a:t>
            </a:r>
            <a:endParaRPr lang="en-US" sz="2600" dirty="0"/>
          </a:p>
        </p:txBody>
      </p:sp>
      <p:sp>
        <p:nvSpPr>
          <p:cNvPr id="4" name="Text Placeholder 3"/>
          <p:cNvSpPr>
            <a:spLocks noGrp="1"/>
          </p:cNvSpPr>
          <p:nvPr>
            <p:ph type="body" sz="quarter" idx="13"/>
          </p:nvPr>
        </p:nvSpPr>
        <p:spPr/>
        <p:txBody>
          <a:bodyPr/>
          <a:lstStyle/>
          <a:p>
            <a:pPr marL="0" indent="0"/>
            <a:r>
              <a:rPr lang="en-US" sz="2000" dirty="0" smtClean="0"/>
              <a:t>What do you think might have contributed to a decrease in infant mortality rates?</a:t>
            </a:r>
            <a:endParaRPr lang="en-US" sz="2000" dirty="0"/>
          </a:p>
        </p:txBody>
      </p:sp>
      <p:pic>
        <p:nvPicPr>
          <p:cNvPr id="5" name="Picture 4" descr="8106_lores.jpg"/>
          <p:cNvPicPr>
            <a:picLocks noChangeAspect="1"/>
          </p:cNvPicPr>
          <p:nvPr/>
        </p:nvPicPr>
        <p:blipFill>
          <a:blip r:embed="rId3"/>
          <a:stretch>
            <a:fillRect/>
          </a:stretch>
        </p:blipFill>
        <p:spPr>
          <a:xfrm>
            <a:off x="6395118" y="1273585"/>
            <a:ext cx="2581274" cy="4123915"/>
          </a:xfrm>
          <a:prstGeom prst="rect">
            <a:avLst/>
          </a:prstGeom>
        </p:spPr>
      </p:pic>
      <p:sp>
        <p:nvSpPr>
          <p:cNvPr id="6" name="Text Placeholder 1"/>
          <p:cNvSpPr txBox="1">
            <a:spLocks/>
          </p:cNvSpPr>
          <p:nvPr/>
        </p:nvSpPr>
        <p:spPr>
          <a:xfrm>
            <a:off x="621326" y="5046725"/>
            <a:ext cx="5773791" cy="508000"/>
          </a:xfrm>
          <a:prstGeom prst="rect">
            <a:avLst/>
          </a:prstGeom>
        </p:spPr>
        <p:txBody>
          <a:bodyPr/>
          <a:lstStyle/>
          <a:p>
            <a:pPr marL="0" marR="0" lvl="0" indent="0" algn="l" defTabSz="914400" rtl="0" eaLnBrk="1" fontAlgn="base" latinLnBrk="0" hangingPunct="1">
              <a:lnSpc>
                <a:spcPct val="100000"/>
              </a:lnSpc>
              <a:spcBef>
                <a:spcPct val="100000"/>
              </a:spcBef>
              <a:spcAft>
                <a:spcPct val="0"/>
              </a:spcAft>
              <a:buClr>
                <a:srgbClr val="2B5A9C"/>
              </a:buClr>
              <a:buSzTx/>
              <a:buFont typeface="Times" pitchFamily="18" charset="0"/>
              <a:buNone/>
              <a:tabLst/>
              <a:defRPr/>
            </a:pPr>
            <a:r>
              <a:rPr kumimoji="0" lang="en-US" sz="1800" b="0" i="0" u="none" strike="noStrike" kern="0" cap="none" spc="0" normalizeH="0" baseline="0" noProof="0" dirty="0" smtClean="0">
                <a:ln>
                  <a:noFill/>
                </a:ln>
                <a:solidFill>
                  <a:schemeClr val="tx2"/>
                </a:solidFill>
                <a:effectLst/>
                <a:uLnTx/>
                <a:uFillTx/>
                <a:latin typeface="+mn-lt"/>
                <a:ea typeface="+mn-ea"/>
                <a:cs typeface="+mn-cs"/>
              </a:rPr>
              <a:t>Children in the city of Gorakhpur, India, in 2000</a:t>
            </a:r>
            <a:endParaRPr kumimoji="0" lang="en-US" sz="1800" b="0"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085" y="0"/>
            <a:ext cx="8782050" cy="819150"/>
          </a:xfrm>
        </p:spPr>
        <p:txBody>
          <a:bodyPr/>
          <a:lstStyle/>
          <a:p>
            <a:r>
              <a:rPr lang="en-US" sz="2800" dirty="0" smtClean="0"/>
              <a:t>Try figuring out a statistic on your own</a:t>
            </a:r>
            <a:endParaRPr lang="en-US" sz="2800" dirty="0"/>
          </a:p>
        </p:txBody>
      </p:sp>
      <p:sp>
        <p:nvSpPr>
          <p:cNvPr id="3" name="Text Placeholder 2"/>
          <p:cNvSpPr>
            <a:spLocks noGrp="1"/>
          </p:cNvSpPr>
          <p:nvPr>
            <p:ph type="body" sz="quarter" idx="13"/>
          </p:nvPr>
        </p:nvSpPr>
        <p:spPr>
          <a:xfrm>
            <a:off x="827088" y="5222875"/>
            <a:ext cx="7434138" cy="1079500"/>
          </a:xfrm>
        </p:spPr>
        <p:txBody>
          <a:bodyPr/>
          <a:lstStyle/>
          <a:p>
            <a:pPr marL="0" indent="0"/>
            <a:r>
              <a:rPr lang="en-US" sz="2000" dirty="0" smtClean="0"/>
              <a:t>You want to find out how many children out of 1,000 die before the age of 1. What equation do you think you’re going to use to calculate the infant mortality rate? </a:t>
            </a:r>
            <a:endParaRPr lang="en-US" sz="2000" dirty="0"/>
          </a:p>
        </p:txBody>
      </p:sp>
      <p:sp>
        <p:nvSpPr>
          <p:cNvPr id="2" name="Text Placeholder 1"/>
          <p:cNvSpPr>
            <a:spLocks noGrp="1"/>
          </p:cNvSpPr>
          <p:nvPr>
            <p:ph type="body" sz="quarter" idx="10"/>
          </p:nvPr>
        </p:nvSpPr>
        <p:spPr>
          <a:xfrm>
            <a:off x="344488" y="1412876"/>
            <a:ext cx="8443252" cy="3603624"/>
          </a:xfrm>
        </p:spPr>
        <p:txBody>
          <a:bodyPr/>
          <a:lstStyle/>
          <a:p>
            <a:pPr marL="0" indent="0">
              <a:buNone/>
            </a:pPr>
            <a:r>
              <a:rPr lang="en-US" dirty="0" smtClean="0"/>
              <a:t>You are going to figure out what the infant mortality rate was in the United States in 2009.</a:t>
            </a:r>
          </a:p>
          <a:p>
            <a:pPr marL="0" indent="0">
              <a:buNone/>
            </a:pPr>
            <a:r>
              <a:rPr lang="en-US" dirty="0" smtClean="0"/>
              <a:t>First, write down this information:</a:t>
            </a:r>
          </a:p>
          <a:p>
            <a:pPr marL="342900" indent="-342900">
              <a:buFont typeface="Arial" pitchFamily="34" charset="0"/>
              <a:buChar char="•"/>
            </a:pPr>
            <a:r>
              <a:rPr lang="en-US" dirty="0"/>
              <a:t>Number of live births: 4,130,665</a:t>
            </a:r>
            <a:endParaRPr lang="fr-FR" dirty="0"/>
          </a:p>
          <a:p>
            <a:pPr marL="342900" indent="-342900">
              <a:buFont typeface="Arial" pitchFamily="34" charset="0"/>
              <a:buChar char="•"/>
            </a:pPr>
            <a:r>
              <a:rPr lang="en-US" dirty="0"/>
              <a:t>Number of children who died before the age of 1: </a:t>
            </a:r>
            <a:r>
              <a:rPr lang="en-US" dirty="0" smtClean="0"/>
              <a:t>28,915</a:t>
            </a:r>
          </a:p>
          <a:p>
            <a:pPr marL="0" indent="0">
              <a:buNone/>
            </a:pPr>
            <a:endParaRPr lang="en-US" dirty="0" smtClean="0"/>
          </a:p>
        </p:txBody>
      </p:sp>
    </p:spTree>
    <p:extLst>
      <p:ext uri="{BB962C8B-B14F-4D97-AF65-F5344CB8AC3E}">
        <p14:creationId xmlns:p14="http://schemas.microsoft.com/office/powerpoint/2010/main" val="40142139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6863" y="1425575"/>
            <a:ext cx="8562129" cy="4972050"/>
          </a:xfrm>
        </p:spPr>
        <p:txBody>
          <a:bodyPr/>
          <a:lstStyle/>
          <a:p>
            <a:pPr marL="0" indent="0"/>
            <a:r>
              <a:rPr lang="en-US" dirty="0" smtClean="0"/>
              <a:t>28,915 </a:t>
            </a:r>
            <a:r>
              <a:rPr lang="en-US" dirty="0"/>
              <a:t>deaths is to </a:t>
            </a:r>
            <a:r>
              <a:rPr lang="en-US" dirty="0" smtClean="0"/>
              <a:t>4,130,665 live </a:t>
            </a:r>
            <a:r>
              <a:rPr lang="en-US" dirty="0"/>
              <a:t>births </a:t>
            </a:r>
            <a:r>
              <a:rPr lang="en-US" dirty="0" smtClean="0"/>
              <a:t>as X deaths is to 1,000 live births. You want to solve for X, which is the infant mortality rate.</a:t>
            </a:r>
          </a:p>
          <a:p>
            <a:pPr marL="0" indent="0"/>
            <a:r>
              <a:rPr lang="en-US" dirty="0" smtClean="0"/>
              <a:t>Here’s the equation you want to use:</a:t>
            </a:r>
          </a:p>
          <a:p>
            <a:pPr marL="0" indent="0"/>
            <a:endParaRPr lang="en-US" dirty="0" smtClean="0"/>
          </a:p>
          <a:p>
            <a:pPr>
              <a:lnSpc>
                <a:spcPts val="1100"/>
              </a:lnSpc>
              <a:spcBef>
                <a:spcPts val="0"/>
              </a:spcBef>
            </a:pPr>
            <a:r>
              <a:rPr lang="en-US" dirty="0" smtClean="0"/>
              <a:t>28,915 deaths                       X deaths</a:t>
            </a:r>
          </a:p>
          <a:p>
            <a:pPr>
              <a:lnSpc>
                <a:spcPts val="1100"/>
              </a:lnSpc>
              <a:spcBef>
                <a:spcPts val="0"/>
              </a:spcBef>
            </a:pPr>
            <a:r>
              <a:rPr lang="fr-FR" b="1" dirty="0" smtClean="0"/>
              <a:t>________________</a:t>
            </a:r>
            <a:r>
              <a:rPr lang="fr-FR" dirty="0" smtClean="0"/>
              <a:t>    =  </a:t>
            </a:r>
            <a:r>
              <a:rPr lang="fr-FR" b="1" dirty="0" smtClean="0"/>
              <a:t>______________</a:t>
            </a:r>
            <a:endParaRPr lang="en-US" b="1" dirty="0" smtClean="0"/>
          </a:p>
          <a:p>
            <a:pPr>
              <a:lnSpc>
                <a:spcPts val="3000"/>
              </a:lnSpc>
              <a:spcBef>
                <a:spcPts val="0"/>
              </a:spcBef>
            </a:pPr>
            <a:r>
              <a:rPr lang="en-US" dirty="0" smtClean="0"/>
              <a:t>4,130,665 live births            1,000 live births</a:t>
            </a:r>
          </a:p>
          <a:p>
            <a:pPr marL="0" indent="0"/>
            <a:r>
              <a:rPr lang="en-US" dirty="0" smtClean="0"/>
              <a:t>Answer: The 2009 infant mortality rate in the United States was 7. That means 7 out of 1,000 children born that year died before they turned 1.</a:t>
            </a:r>
          </a:p>
          <a:p>
            <a:endParaRPr lang="en-US" dirty="0" smtClean="0"/>
          </a:p>
          <a:p>
            <a:pPr marL="0" indent="0">
              <a:spcBef>
                <a:spcPct val="30000"/>
              </a:spcBef>
              <a:buClrTx/>
              <a:defRPr/>
            </a:pPr>
            <a:endParaRPr lang="en-US" dirty="0" smtClean="0"/>
          </a:p>
          <a:p>
            <a:endParaRPr lang="en-US" dirty="0" smtClean="0"/>
          </a:p>
          <a:p>
            <a:endParaRPr lang="en-US" dirty="0"/>
          </a:p>
        </p:txBody>
      </p:sp>
      <p:sp>
        <p:nvSpPr>
          <p:cNvPr id="3" name="Text Placeholder 2"/>
          <p:cNvSpPr>
            <a:spLocks noGrp="1"/>
          </p:cNvSpPr>
          <p:nvPr>
            <p:ph type="body" sz="quarter" idx="11"/>
          </p:nvPr>
        </p:nvSpPr>
        <p:spPr>
          <a:xfrm>
            <a:off x="6864" y="150085"/>
            <a:ext cx="8883748" cy="784225"/>
          </a:xfrm>
        </p:spPr>
        <p:txBody>
          <a:bodyPr/>
          <a:lstStyle/>
          <a:p>
            <a:pPr marL="0" indent="0"/>
            <a:r>
              <a:rPr lang="en-US" sz="2600" dirty="0" smtClean="0"/>
              <a:t>What was the infant mortality rate in the US in 2009?</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13757" y="5903362"/>
            <a:ext cx="4809051" cy="576275"/>
          </a:xfrm>
        </p:spPr>
        <p:txBody>
          <a:bodyPr/>
          <a:lstStyle/>
          <a:p>
            <a:pPr marL="0" indent="0"/>
            <a:r>
              <a:rPr lang="en-US" sz="1800" dirty="0">
                <a:solidFill>
                  <a:schemeClr val="tx1"/>
                </a:solidFill>
              </a:rPr>
              <a:t>An adolescent Afghan girl receives a tetanus vaccination outside her home</a:t>
            </a:r>
            <a:r>
              <a:rPr lang="en-US" sz="1800" dirty="0" smtClean="0">
                <a:solidFill>
                  <a:schemeClr val="tx1"/>
                </a:solidFill>
              </a:rPr>
              <a:t>. </a:t>
            </a:r>
            <a:endParaRPr lang="en-US" sz="1800" dirty="0">
              <a:solidFill>
                <a:schemeClr val="tx1"/>
              </a:solidFill>
            </a:endParaRPr>
          </a:p>
        </p:txBody>
      </p:sp>
      <p:sp>
        <p:nvSpPr>
          <p:cNvPr id="3" name="Text Placeholder 2"/>
          <p:cNvSpPr>
            <a:spLocks noGrp="1"/>
          </p:cNvSpPr>
          <p:nvPr>
            <p:ph type="body" sz="quarter" idx="11"/>
          </p:nvPr>
        </p:nvSpPr>
        <p:spPr>
          <a:xfrm>
            <a:off x="0" y="143221"/>
            <a:ext cx="9144000" cy="784225"/>
          </a:xfrm>
        </p:spPr>
        <p:txBody>
          <a:bodyPr/>
          <a:lstStyle/>
          <a:p>
            <a:pPr marL="0" indent="0"/>
            <a:r>
              <a:rPr lang="en-US" sz="2600" dirty="0" smtClean="0"/>
              <a:t>Neonatal mortality rate is another health status indicator</a:t>
            </a:r>
            <a:endParaRPr lang="en-US" sz="2600" dirty="0"/>
          </a:p>
        </p:txBody>
      </p:sp>
      <p:pic>
        <p:nvPicPr>
          <p:cNvPr id="6" name="Picture 5" descr="ibc_afghanistan_pfc3.jpg"/>
          <p:cNvPicPr>
            <a:picLocks noChangeAspect="1"/>
          </p:cNvPicPr>
          <p:nvPr/>
        </p:nvPicPr>
        <p:blipFill>
          <a:blip r:embed="rId3"/>
          <a:stretch>
            <a:fillRect/>
          </a:stretch>
        </p:blipFill>
        <p:spPr>
          <a:xfrm>
            <a:off x="4648327" y="3317154"/>
            <a:ext cx="4277199" cy="2547621"/>
          </a:xfrm>
          <a:prstGeom prst="rect">
            <a:avLst/>
          </a:prstGeom>
        </p:spPr>
      </p:pic>
      <p:sp>
        <p:nvSpPr>
          <p:cNvPr id="8" name="Text Placeholder 2"/>
          <p:cNvSpPr txBox="1">
            <a:spLocks/>
          </p:cNvSpPr>
          <p:nvPr/>
        </p:nvSpPr>
        <p:spPr>
          <a:xfrm>
            <a:off x="173421" y="1272834"/>
            <a:ext cx="8614319" cy="871273"/>
          </a:xfrm>
          <a:prstGeom prst="rect">
            <a:avLst/>
          </a:prstGeom>
        </p:spPr>
        <p:txBody>
          <a:bodyPr/>
          <a:lstStyle/>
          <a:p>
            <a:pPr lvl="0">
              <a:lnSpc>
                <a:spcPct val="100000"/>
              </a:lnSpc>
              <a:spcBef>
                <a:spcPct val="100000"/>
              </a:spcBef>
              <a:buSzTx/>
              <a:defRPr/>
            </a:pPr>
            <a:r>
              <a:rPr lang="en-US" sz="2400" kern="0" dirty="0" smtClean="0">
                <a:solidFill>
                  <a:schemeClr val="accent2"/>
                </a:solidFill>
                <a:latin typeface="+mn-lt"/>
              </a:rPr>
              <a:t>Neonatal is a word for “newborns” in the first 28 days of life. </a:t>
            </a:r>
          </a:p>
        </p:txBody>
      </p:sp>
      <p:sp>
        <p:nvSpPr>
          <p:cNvPr id="7" name="Text Placeholder 2"/>
          <p:cNvSpPr txBox="1">
            <a:spLocks/>
          </p:cNvSpPr>
          <p:nvPr/>
        </p:nvSpPr>
        <p:spPr>
          <a:xfrm>
            <a:off x="173420" y="2134695"/>
            <a:ext cx="8752105" cy="4539920"/>
          </a:xfrm>
          <a:prstGeom prst="rect">
            <a:avLst/>
          </a:prstGeom>
        </p:spPr>
        <p:txBody>
          <a:bodyPr/>
          <a:lstStyle/>
          <a:p>
            <a:pPr marL="282575" indent="-282575">
              <a:lnSpc>
                <a:spcPct val="100000"/>
              </a:lnSpc>
              <a:spcBef>
                <a:spcPts val="1800"/>
              </a:spcBef>
              <a:buSzTx/>
              <a:buFont typeface="Times" pitchFamily="18" charset="0"/>
              <a:buChar char="•"/>
              <a:defRPr/>
            </a:pPr>
            <a:r>
              <a:rPr lang="en-US" sz="2400" kern="0" dirty="0" smtClean="0">
                <a:solidFill>
                  <a:schemeClr val="accent2"/>
                </a:solidFill>
                <a:latin typeface="+mj-lt"/>
              </a:rPr>
              <a:t>Tetanus shots can reduce neonatal mortality. </a:t>
            </a:r>
          </a:p>
          <a:p>
            <a:pPr marL="282575" indent="-282575">
              <a:lnSpc>
                <a:spcPct val="100000"/>
              </a:lnSpc>
              <a:spcBef>
                <a:spcPts val="1800"/>
              </a:spcBef>
              <a:buSzTx/>
              <a:buFont typeface="Times" pitchFamily="18" charset="0"/>
              <a:buChar char="•"/>
              <a:defRPr/>
            </a:pPr>
            <a:r>
              <a:rPr lang="en-US" sz="2400" kern="0" dirty="0" smtClean="0">
                <a:solidFill>
                  <a:schemeClr val="accent2"/>
                </a:solidFill>
                <a:latin typeface="+mj-lt"/>
              </a:rPr>
              <a:t>Newborns get </a:t>
            </a:r>
            <a:r>
              <a:rPr lang="en-US" sz="2400" kern="0" dirty="0">
                <a:solidFill>
                  <a:schemeClr val="accent2"/>
                </a:solidFill>
                <a:latin typeface="+mj-lt"/>
              </a:rPr>
              <a:t>tetanus, a </a:t>
            </a:r>
            <a:r>
              <a:rPr lang="en-US" sz="2400" kern="0" dirty="0" smtClean="0">
                <a:solidFill>
                  <a:schemeClr val="accent2"/>
                </a:solidFill>
                <a:latin typeface="+mj-lt"/>
              </a:rPr>
              <a:t>life-threatening condition</a:t>
            </a:r>
            <a:r>
              <a:rPr lang="en-US" sz="2400" kern="0" dirty="0">
                <a:solidFill>
                  <a:schemeClr val="accent2"/>
                </a:solidFill>
                <a:latin typeface="+mj-lt"/>
              </a:rPr>
              <a:t>, </a:t>
            </a:r>
            <a:r>
              <a:rPr lang="en-US" sz="2400" kern="0" dirty="0" smtClean="0">
                <a:solidFill>
                  <a:schemeClr val="accent2"/>
                </a:solidFill>
                <a:latin typeface="+mj-lt"/>
              </a:rPr>
              <a:t/>
            </a:r>
            <a:br>
              <a:rPr lang="en-US" sz="2400" kern="0" dirty="0" smtClean="0">
                <a:solidFill>
                  <a:schemeClr val="accent2"/>
                </a:solidFill>
                <a:latin typeface="+mj-lt"/>
              </a:rPr>
            </a:br>
            <a:r>
              <a:rPr lang="en-US" sz="2400" kern="0" dirty="0" smtClean="0">
                <a:solidFill>
                  <a:schemeClr val="accent2"/>
                </a:solidFill>
                <a:latin typeface="+mj-lt"/>
              </a:rPr>
              <a:t>from </a:t>
            </a:r>
            <a:r>
              <a:rPr lang="en-US" sz="2400" kern="0" dirty="0">
                <a:solidFill>
                  <a:schemeClr val="accent2"/>
                </a:solidFill>
                <a:latin typeface="+mj-lt"/>
              </a:rPr>
              <a:t>their mothers.</a:t>
            </a:r>
          </a:p>
          <a:p>
            <a:pPr marL="282575" marR="0" lvl="0" indent="-282575" algn="l" defTabSz="914400" rtl="0" eaLnBrk="1" fontAlgn="base" latinLnBrk="0" hangingPunct="1">
              <a:lnSpc>
                <a:spcPct val="100000"/>
              </a:lnSpc>
              <a:spcBef>
                <a:spcPts val="1800"/>
              </a:spcBef>
              <a:spcAft>
                <a:spcPct val="0"/>
              </a:spcAft>
              <a:buClr>
                <a:srgbClr val="2B5A9C"/>
              </a:buClr>
              <a:buSzTx/>
              <a:buFont typeface="Times" pitchFamily="18" charset="0"/>
              <a:buChar char="•"/>
              <a:tabLst/>
              <a:defRPr/>
            </a:pPr>
            <a:r>
              <a:rPr kumimoji="0" lang="en-US" sz="2400" b="0" i="0" u="none" strike="noStrike" kern="0" cap="none" spc="0" normalizeH="0" baseline="0" noProof="0" dirty="0" smtClean="0">
                <a:ln>
                  <a:noFill/>
                </a:ln>
                <a:solidFill>
                  <a:schemeClr val="accent2"/>
                </a:solidFill>
                <a:effectLst/>
                <a:uLnTx/>
                <a:uFillTx/>
                <a:latin typeface="+mj-lt"/>
              </a:rPr>
              <a:t>Vaccinating</a:t>
            </a:r>
            <a:r>
              <a:rPr kumimoji="0" lang="en-US" sz="2400" b="0" i="0" u="none" strike="noStrike" kern="0" cap="none" spc="0" normalizeH="0" noProof="0" dirty="0" smtClean="0">
                <a:ln>
                  <a:noFill/>
                </a:ln>
                <a:solidFill>
                  <a:schemeClr val="accent2"/>
                </a:solidFill>
                <a:effectLst/>
                <a:uLnTx/>
                <a:uFillTx/>
                <a:latin typeface="+mj-lt"/>
              </a:rPr>
              <a:t> </a:t>
            </a:r>
            <a:r>
              <a:rPr lang="en-US" sz="2400" kern="0" dirty="0" smtClean="0">
                <a:solidFill>
                  <a:schemeClr val="accent2"/>
                </a:solidFill>
                <a:latin typeface="+mj-lt"/>
              </a:rPr>
              <a:t>young women </a:t>
            </a:r>
            <a:br>
              <a:rPr lang="en-US" sz="2400" kern="0" dirty="0" smtClean="0">
                <a:solidFill>
                  <a:schemeClr val="accent2"/>
                </a:solidFill>
                <a:latin typeface="+mj-lt"/>
              </a:rPr>
            </a:br>
            <a:r>
              <a:rPr lang="en-US" sz="2400" kern="0" dirty="0" smtClean="0">
                <a:solidFill>
                  <a:schemeClr val="accent2"/>
                </a:solidFill>
                <a:latin typeface="+mj-lt"/>
              </a:rPr>
              <a:t>against tetanus saves </a:t>
            </a:r>
            <a:br>
              <a:rPr lang="en-US" sz="2400" kern="0" dirty="0" smtClean="0">
                <a:solidFill>
                  <a:schemeClr val="accent2"/>
                </a:solidFill>
                <a:latin typeface="+mj-lt"/>
              </a:rPr>
            </a:br>
            <a:r>
              <a:rPr lang="en-US" sz="2400" kern="0" dirty="0" smtClean="0">
                <a:solidFill>
                  <a:schemeClr val="accent2"/>
                </a:solidFill>
                <a:latin typeface="+mj-lt"/>
              </a:rPr>
              <a:t>babies and mothers.</a:t>
            </a:r>
          </a:p>
          <a:p>
            <a:pPr marL="282575" marR="0" lvl="0" indent="-282575" algn="l" defTabSz="914400" rtl="0" eaLnBrk="1" fontAlgn="base" latinLnBrk="0" hangingPunct="1">
              <a:lnSpc>
                <a:spcPct val="100000"/>
              </a:lnSpc>
              <a:spcBef>
                <a:spcPts val="1800"/>
              </a:spcBef>
              <a:spcAft>
                <a:spcPct val="0"/>
              </a:spcAft>
              <a:buClr>
                <a:srgbClr val="2B5A9C"/>
              </a:buClr>
              <a:buSzTx/>
              <a:buFont typeface="Times" pitchFamily="18" charset="0"/>
              <a:buChar char="•"/>
              <a:tabLst/>
              <a:defRPr/>
            </a:pPr>
            <a:r>
              <a:rPr kumimoji="0" lang="en-US" sz="2400" b="0" i="0" u="none" strike="noStrike" kern="0" cap="none" spc="0" normalizeH="0" baseline="0" noProof="0" dirty="0" smtClean="0">
                <a:ln>
                  <a:noFill/>
                </a:ln>
                <a:solidFill>
                  <a:schemeClr val="accent2"/>
                </a:solidFill>
                <a:effectLst/>
                <a:uLnTx/>
                <a:uFillTx/>
                <a:latin typeface="+mj-lt"/>
              </a:rPr>
              <a:t>There</a:t>
            </a:r>
            <a:r>
              <a:rPr kumimoji="0" lang="en-US" sz="2400" b="0" i="0" u="none" strike="noStrike" kern="0" cap="none" spc="0" normalizeH="0" noProof="0" dirty="0" smtClean="0">
                <a:ln>
                  <a:noFill/>
                </a:ln>
                <a:solidFill>
                  <a:schemeClr val="accent2"/>
                </a:solidFill>
                <a:effectLst/>
                <a:uLnTx/>
                <a:uFillTx/>
                <a:latin typeface="+mj-lt"/>
              </a:rPr>
              <a:t> has been a 92% </a:t>
            </a:r>
            <a:br>
              <a:rPr kumimoji="0" lang="en-US" sz="2400" b="0" i="0" u="none" strike="noStrike" kern="0" cap="none" spc="0" normalizeH="0" noProof="0" dirty="0" smtClean="0">
                <a:ln>
                  <a:noFill/>
                </a:ln>
                <a:solidFill>
                  <a:schemeClr val="accent2"/>
                </a:solidFill>
                <a:effectLst/>
                <a:uLnTx/>
                <a:uFillTx/>
                <a:latin typeface="+mj-lt"/>
              </a:rPr>
            </a:br>
            <a:r>
              <a:rPr kumimoji="0" lang="en-US" sz="2400" b="0" i="0" u="none" strike="noStrike" kern="0" cap="none" spc="0" normalizeH="0" noProof="0" dirty="0" smtClean="0">
                <a:ln>
                  <a:noFill/>
                </a:ln>
                <a:solidFill>
                  <a:schemeClr val="accent2"/>
                </a:solidFill>
                <a:effectLst/>
                <a:uLnTx/>
                <a:uFillTx/>
                <a:latin typeface="+mj-lt"/>
              </a:rPr>
              <a:t>reduction in deaths from </a:t>
            </a:r>
            <a:br>
              <a:rPr kumimoji="0" lang="en-US" sz="2400" b="0" i="0" u="none" strike="noStrike" kern="0" cap="none" spc="0" normalizeH="0" noProof="0" dirty="0" smtClean="0">
                <a:ln>
                  <a:noFill/>
                </a:ln>
                <a:solidFill>
                  <a:schemeClr val="accent2"/>
                </a:solidFill>
                <a:effectLst/>
                <a:uLnTx/>
                <a:uFillTx/>
                <a:latin typeface="+mj-lt"/>
              </a:rPr>
            </a:br>
            <a:r>
              <a:rPr kumimoji="0" lang="en-US" sz="2400" b="0" i="0" u="none" strike="noStrike" kern="0" cap="none" spc="0" normalizeH="0" noProof="0" dirty="0" smtClean="0">
                <a:ln>
                  <a:noFill/>
                </a:ln>
                <a:solidFill>
                  <a:schemeClr val="accent2"/>
                </a:solidFill>
                <a:effectLst/>
                <a:uLnTx/>
                <a:uFillTx/>
                <a:latin typeface="+mj-lt"/>
              </a:rPr>
              <a:t>neonatal tetanus.</a:t>
            </a:r>
            <a:endParaRPr kumimoji="0" lang="en-US" sz="2400" b="0" i="0" u="none" strike="noStrike" kern="0" cap="none" spc="0" normalizeH="0" baseline="0" noProof="0" dirty="0" smtClean="0">
              <a:ln>
                <a:noFill/>
              </a:ln>
              <a:solidFill>
                <a:schemeClr val="accent2"/>
              </a:solidFill>
              <a:effectLst/>
              <a:uLnTx/>
              <a:uFillTx/>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921750" cy="819150"/>
          </a:xfrm>
        </p:spPr>
        <p:txBody>
          <a:bodyPr/>
          <a:lstStyle/>
          <a:p>
            <a:r>
              <a:rPr lang="en-US" sz="2600" dirty="0" smtClean="0"/>
              <a:t>The maternal mortality rate measures how many women die during or shortly after a pregnancy</a:t>
            </a:r>
            <a:endParaRPr lang="en-US" sz="2600" dirty="0"/>
          </a:p>
        </p:txBody>
      </p:sp>
      <p:sp>
        <p:nvSpPr>
          <p:cNvPr id="3" name="Text Placeholder 2"/>
          <p:cNvSpPr>
            <a:spLocks noGrp="1"/>
          </p:cNvSpPr>
          <p:nvPr>
            <p:ph type="body" sz="quarter" idx="10"/>
          </p:nvPr>
        </p:nvSpPr>
        <p:spPr/>
        <p:txBody>
          <a:bodyPr/>
          <a:lstStyle/>
          <a:p>
            <a:r>
              <a:rPr lang="en-US" dirty="0"/>
              <a:t>Between 1990 and 2010, maternal mortality worldwide dropped by almost 50%. </a:t>
            </a:r>
          </a:p>
          <a:p>
            <a:r>
              <a:rPr lang="en-US" dirty="0" smtClean="0"/>
              <a:t>However, every day </a:t>
            </a:r>
            <a:r>
              <a:rPr lang="en-US" dirty="0"/>
              <a:t>approximately </a:t>
            </a:r>
            <a:r>
              <a:rPr lang="en-US" dirty="0" smtClean="0"/>
              <a:t>800 </a:t>
            </a:r>
            <a:r>
              <a:rPr lang="en-US" dirty="0"/>
              <a:t>women</a:t>
            </a:r>
            <a:r>
              <a:rPr lang="en-US" dirty="0" smtClean="0"/>
              <a:t> die from </a:t>
            </a:r>
            <a:r>
              <a:rPr lang="en-US" dirty="0"/>
              <a:t>preventable causes related to pregnancy and childbirth</a:t>
            </a:r>
            <a:r>
              <a:rPr lang="en-US" dirty="0" smtClean="0"/>
              <a:t>.</a:t>
            </a:r>
          </a:p>
          <a:p>
            <a:r>
              <a:rPr lang="en-US" dirty="0"/>
              <a:t>Almost all of these deaths </a:t>
            </a:r>
            <a:r>
              <a:rPr lang="en-US" dirty="0" smtClean="0"/>
              <a:t>occur </a:t>
            </a:r>
            <a:r>
              <a:rPr lang="en-US" dirty="0"/>
              <a:t>in low-resource </a:t>
            </a:r>
            <a:r>
              <a:rPr lang="en-US" dirty="0" smtClean="0"/>
              <a:t>settings.</a:t>
            </a:r>
            <a:endParaRPr lang="en-US" dirty="0"/>
          </a:p>
          <a:p>
            <a:r>
              <a:rPr lang="en-US" dirty="0" smtClean="0"/>
              <a:t>Skilled </a:t>
            </a:r>
            <a:r>
              <a:rPr lang="en-US" dirty="0"/>
              <a:t>care before, </a:t>
            </a:r>
            <a:r>
              <a:rPr lang="en-US" dirty="0" smtClean="0"/>
              <a:t>during, </a:t>
            </a:r>
            <a:r>
              <a:rPr lang="en-US" dirty="0"/>
              <a:t>and after childbirth can save the lives of women </a:t>
            </a:r>
            <a:r>
              <a:rPr lang="en-US" dirty="0" smtClean="0"/>
              <a:t>and newborn babies.</a:t>
            </a:r>
          </a:p>
        </p:txBody>
      </p:sp>
    </p:spTree>
    <p:extLst>
      <p:ext uri="{BB962C8B-B14F-4D97-AF65-F5344CB8AC3E}">
        <p14:creationId xmlns:p14="http://schemas.microsoft.com/office/powerpoint/2010/main" val="21303506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782050" cy="819150"/>
          </a:xfrm>
        </p:spPr>
        <p:txBody>
          <a:bodyPr/>
          <a:lstStyle/>
          <a:p>
            <a:r>
              <a:rPr lang="en-US" sz="2600" dirty="0" smtClean="0"/>
              <a:t>Health status indicators are measurements that help us assess health populations</a:t>
            </a:r>
            <a:endParaRPr lang="en-US" sz="2600" dirty="0"/>
          </a:p>
        </p:txBody>
      </p:sp>
      <p:sp>
        <p:nvSpPr>
          <p:cNvPr id="3" name="Text Placeholder 2"/>
          <p:cNvSpPr>
            <a:spLocks noGrp="1"/>
          </p:cNvSpPr>
          <p:nvPr>
            <p:ph type="body" sz="quarter" idx="10"/>
          </p:nvPr>
        </p:nvSpPr>
        <p:spPr/>
        <p:txBody>
          <a:bodyPr/>
          <a:lstStyle/>
          <a:p>
            <a:r>
              <a:rPr lang="en-US" sz="2400" dirty="0" smtClean="0"/>
              <a:t>Life expectancy at birth measures how </a:t>
            </a:r>
            <a:r>
              <a:rPr lang="en-US" dirty="0" smtClean="0"/>
              <a:t>long people will likely live based on where and when they are born.</a:t>
            </a:r>
          </a:p>
          <a:p>
            <a:r>
              <a:rPr lang="en-US" dirty="0" smtClean="0"/>
              <a:t>Mortality rate measures how many people die before old age.</a:t>
            </a:r>
          </a:p>
          <a:p>
            <a:r>
              <a:rPr lang="en-US" dirty="0" smtClean="0"/>
              <a:t>Under-5 mortality rate, infant mortality rate, and neonatal mortality rate measure how many children die.</a:t>
            </a:r>
          </a:p>
          <a:p>
            <a:r>
              <a:rPr lang="en-US" dirty="0" smtClean="0"/>
              <a:t>Maternal mortality rate measures how many women die during or shortly after pregnancy.</a:t>
            </a:r>
          </a:p>
          <a:p>
            <a:endParaRPr lang="en-US" sz="2400" dirty="0"/>
          </a:p>
        </p:txBody>
      </p:sp>
    </p:spTree>
    <p:extLst>
      <p:ext uri="{BB962C8B-B14F-4D97-AF65-F5344CB8AC3E}">
        <p14:creationId xmlns:p14="http://schemas.microsoft.com/office/powerpoint/2010/main" val="25773672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206500"/>
            <a:ext cx="9143999" cy="1365250"/>
          </a:xfrm>
        </p:spPr>
        <p:txBody>
          <a:bodyPr/>
          <a:lstStyle/>
          <a:p>
            <a:pPr marL="0" indent="0"/>
            <a:r>
              <a:rPr lang="en-US" dirty="0" smtClean="0"/>
              <a:t>Measurements called </a:t>
            </a:r>
            <a:r>
              <a:rPr lang="en-US" b="1" dirty="0" smtClean="0"/>
              <a:t>health status indicators</a:t>
            </a:r>
            <a:r>
              <a:rPr lang="en-US" dirty="0" smtClean="0"/>
              <a:t> are used to assess the health of populations around the world, from farmers in Uganda to city dwellers in India.</a:t>
            </a:r>
            <a:endParaRPr lang="en-US" dirty="0"/>
          </a:p>
        </p:txBody>
      </p:sp>
      <p:sp>
        <p:nvSpPr>
          <p:cNvPr id="3" name="Text Placeholder 2"/>
          <p:cNvSpPr>
            <a:spLocks noGrp="1"/>
          </p:cNvSpPr>
          <p:nvPr>
            <p:ph type="body" sz="quarter" idx="11"/>
          </p:nvPr>
        </p:nvSpPr>
        <p:spPr>
          <a:xfrm>
            <a:off x="0" y="23040"/>
            <a:ext cx="8574087" cy="784225"/>
          </a:xfrm>
        </p:spPr>
        <p:txBody>
          <a:bodyPr/>
          <a:lstStyle/>
          <a:p>
            <a:pPr marL="0" indent="0"/>
            <a:r>
              <a:rPr lang="en-US" dirty="0" smtClean="0"/>
              <a:t>Health status indicators measure the health of a population</a:t>
            </a:r>
            <a:endParaRPr lang="en-US" dirty="0"/>
          </a:p>
        </p:txBody>
      </p:sp>
      <p:sp>
        <p:nvSpPr>
          <p:cNvPr id="4" name="Text Placeholder 3"/>
          <p:cNvSpPr>
            <a:spLocks noGrp="1"/>
          </p:cNvSpPr>
          <p:nvPr>
            <p:ph type="body" sz="quarter" idx="13"/>
          </p:nvPr>
        </p:nvSpPr>
        <p:spPr>
          <a:xfrm>
            <a:off x="269875" y="5715000"/>
            <a:ext cx="8509000" cy="762000"/>
          </a:xfrm>
        </p:spPr>
        <p:txBody>
          <a:bodyPr/>
          <a:lstStyle/>
          <a:p>
            <a:pPr marL="0" indent="0"/>
            <a:r>
              <a:rPr lang="en-US" sz="2000" dirty="0" smtClean="0"/>
              <a:t>If you were trying to determine the health of a population, what are some of the things you would want to measure?</a:t>
            </a:r>
            <a:endParaRPr lang="en-US" sz="2000" dirty="0"/>
          </a:p>
        </p:txBody>
      </p:sp>
      <p:pic>
        <p:nvPicPr>
          <p:cNvPr id="6" name="Picture 5" descr="800px-Chimoio_market_-_banana_sellers.jpg"/>
          <p:cNvPicPr>
            <a:picLocks noChangeAspect="1"/>
          </p:cNvPicPr>
          <p:nvPr/>
        </p:nvPicPr>
        <p:blipFill>
          <a:blip r:embed="rId3"/>
          <a:stretch>
            <a:fillRect/>
          </a:stretch>
        </p:blipFill>
        <p:spPr>
          <a:xfrm>
            <a:off x="323434" y="2609850"/>
            <a:ext cx="3931066" cy="2628900"/>
          </a:xfrm>
          <a:prstGeom prst="rect">
            <a:avLst/>
          </a:prstGeom>
        </p:spPr>
      </p:pic>
      <p:pic>
        <p:nvPicPr>
          <p:cNvPr id="7" name="Picture 6" descr="800px-India_-_Sights_&amp;_Culture_-_001_-_crowd_shopping_(342043908).jpg"/>
          <p:cNvPicPr>
            <a:picLocks noChangeAspect="1"/>
          </p:cNvPicPr>
          <p:nvPr/>
        </p:nvPicPr>
        <p:blipFill>
          <a:blip r:embed="rId4"/>
          <a:stretch>
            <a:fillRect/>
          </a:stretch>
        </p:blipFill>
        <p:spPr>
          <a:xfrm>
            <a:off x="4778374" y="2603500"/>
            <a:ext cx="3508375" cy="2631281"/>
          </a:xfrm>
          <a:prstGeom prst="rect">
            <a:avLst/>
          </a:prstGeom>
        </p:spPr>
      </p:pic>
      <p:sp>
        <p:nvSpPr>
          <p:cNvPr id="8" name="Text Placeholder 1"/>
          <p:cNvSpPr txBox="1">
            <a:spLocks/>
          </p:cNvSpPr>
          <p:nvPr/>
        </p:nvSpPr>
        <p:spPr>
          <a:xfrm>
            <a:off x="1" y="4375150"/>
            <a:ext cx="9143999" cy="3061402"/>
          </a:xfrm>
          <a:prstGeom prst="rect">
            <a:avLst/>
          </a:prstGeom>
        </p:spPr>
        <p:txBody>
          <a:bodyPr/>
          <a:lstStyle/>
          <a:p>
            <a:pPr marL="0" marR="0" lvl="0" indent="0" algn="l" defTabSz="914400" rtl="0" eaLnBrk="1" fontAlgn="base" latinLnBrk="0" hangingPunct="1">
              <a:lnSpc>
                <a:spcPct val="100000"/>
              </a:lnSpc>
              <a:spcBef>
                <a:spcPct val="100000"/>
              </a:spcBef>
              <a:spcAft>
                <a:spcPct val="0"/>
              </a:spcAft>
              <a:buClr>
                <a:srgbClr val="2B5A9C"/>
              </a:buClr>
              <a:buSzTx/>
              <a:buFont typeface="Times" pitchFamily="18" charset="0"/>
              <a:buNone/>
              <a:tabLst/>
              <a:defRPr/>
            </a:pPr>
            <a:endParaRPr kumimoji="0" lang="en-US" sz="2400" b="0" i="0" u="none" strike="noStrike" kern="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34838913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0"/>
            <a:ext cx="8823325" cy="784225"/>
          </a:xfrm>
        </p:spPr>
        <p:txBody>
          <a:bodyPr/>
          <a:lstStyle/>
          <a:p>
            <a:pPr marL="0" indent="0"/>
            <a:r>
              <a:rPr lang="en-US" dirty="0" smtClean="0"/>
              <a:t>The World Health Organization (WHO) measures health by region</a:t>
            </a:r>
            <a:endParaRPr lang="en-US" dirty="0"/>
          </a:p>
        </p:txBody>
      </p:sp>
      <p:sp>
        <p:nvSpPr>
          <p:cNvPr id="8" name="Text Placeholder 7"/>
          <p:cNvSpPr>
            <a:spLocks noGrp="1"/>
          </p:cNvSpPr>
          <p:nvPr>
            <p:ph type="body" sz="quarter" idx="13"/>
          </p:nvPr>
        </p:nvSpPr>
        <p:spPr>
          <a:xfrm>
            <a:off x="271704" y="5721534"/>
            <a:ext cx="8558784" cy="783770"/>
          </a:xfrm>
        </p:spPr>
        <p:txBody>
          <a:bodyPr/>
          <a:lstStyle/>
          <a:p>
            <a:pPr marL="0" indent="0"/>
            <a:r>
              <a:rPr lang="en-US" sz="2000" dirty="0" smtClean="0"/>
              <a:t>Compare your world map to this WHO regional map. How many WHO regions are there in Asia? Is Africa its own region?</a:t>
            </a:r>
          </a:p>
          <a:p>
            <a:endParaRPr lang="en-US" dirty="0"/>
          </a:p>
        </p:txBody>
      </p:sp>
      <p:sp>
        <p:nvSpPr>
          <p:cNvPr id="2" name="Rectangle 1"/>
          <p:cNvSpPr/>
          <p:nvPr/>
        </p:nvSpPr>
        <p:spPr>
          <a:xfrm>
            <a:off x="7630510" y="5140447"/>
            <a:ext cx="1513490" cy="507831"/>
          </a:xfrm>
          <a:prstGeom prst="rect">
            <a:avLst/>
          </a:prstGeom>
        </p:spPr>
        <p:txBody>
          <a:bodyPr wrap="square">
            <a:spAutoFit/>
          </a:bodyPr>
          <a:lstStyle/>
          <a:p>
            <a:r>
              <a:rPr lang="en-US" sz="1000" dirty="0">
                <a:solidFill>
                  <a:schemeClr val="tx1"/>
                </a:solidFill>
                <a:ea typeface="ＭＳ Ｐゴシック" charset="-128"/>
              </a:rPr>
              <a:t>Copyright ©  World Health Organization. </a:t>
            </a:r>
            <a:r>
              <a:rPr lang="en-US" sz="1000" dirty="0" smtClean="0">
                <a:solidFill>
                  <a:schemeClr val="tx1"/>
                </a:solidFill>
                <a:ea typeface="ＭＳ Ｐゴシック" charset="-128"/>
              </a:rPr>
              <a:t/>
            </a:r>
            <a:br>
              <a:rPr lang="en-US" sz="1000" dirty="0" smtClean="0">
                <a:solidFill>
                  <a:schemeClr val="tx1"/>
                </a:solidFill>
                <a:ea typeface="ＭＳ Ｐゴシック" charset="-128"/>
              </a:rPr>
            </a:br>
            <a:r>
              <a:rPr lang="en-US" sz="1000" dirty="0" smtClean="0">
                <a:solidFill>
                  <a:schemeClr val="tx1"/>
                </a:solidFill>
                <a:ea typeface="ＭＳ Ｐゴシック" charset="-128"/>
              </a:rPr>
              <a:t>All </a:t>
            </a:r>
            <a:r>
              <a:rPr lang="en-US" sz="1000" dirty="0">
                <a:solidFill>
                  <a:schemeClr val="tx1"/>
                </a:solidFill>
                <a:ea typeface="ＭＳ Ｐゴシック" charset="-128"/>
              </a:rPr>
              <a:t>rights reserved.</a:t>
            </a:r>
          </a:p>
        </p:txBody>
      </p:sp>
      <p:pic>
        <p:nvPicPr>
          <p:cNvPr id="6" name="Picture 5" descr="WHO regional map.jpg"/>
          <p:cNvPicPr>
            <a:picLocks noChangeAspect="1"/>
          </p:cNvPicPr>
          <p:nvPr/>
        </p:nvPicPr>
        <p:blipFill>
          <a:blip r:embed="rId3"/>
          <a:stretch>
            <a:fillRect/>
          </a:stretch>
        </p:blipFill>
        <p:spPr>
          <a:xfrm>
            <a:off x="300257" y="1161723"/>
            <a:ext cx="7181320" cy="4501095"/>
          </a:xfrm>
          <a:prstGeom prst="rect">
            <a:avLst/>
          </a:prstGeom>
        </p:spPr>
      </p:pic>
    </p:spTree>
    <p:extLst>
      <p:ext uri="{BB962C8B-B14F-4D97-AF65-F5344CB8AC3E}">
        <p14:creationId xmlns:p14="http://schemas.microsoft.com/office/powerpoint/2010/main" val="40575346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p:spPr>
        <p:txBody>
          <a:bodyPr/>
          <a:lstStyle/>
          <a:p>
            <a:r>
              <a:rPr lang="en-US" sz="2600" dirty="0" smtClean="0"/>
              <a:t>The WHO provides </a:t>
            </a:r>
            <a:r>
              <a:rPr lang="en-US" sz="2600" dirty="0"/>
              <a:t>leadership on all global health issues</a:t>
            </a:r>
          </a:p>
        </p:txBody>
      </p:sp>
      <p:sp>
        <p:nvSpPr>
          <p:cNvPr id="4" name="Text Placeholder 3"/>
          <p:cNvSpPr>
            <a:spLocks noGrp="1"/>
          </p:cNvSpPr>
          <p:nvPr>
            <p:ph type="body" sz="quarter" idx="10"/>
          </p:nvPr>
        </p:nvSpPr>
        <p:spPr>
          <a:xfrm>
            <a:off x="217490" y="1333501"/>
            <a:ext cx="4672010" cy="5191124"/>
          </a:xfrm>
        </p:spPr>
        <p:txBody>
          <a:bodyPr/>
          <a:lstStyle/>
          <a:p>
            <a:r>
              <a:rPr lang="en-US" dirty="0" smtClean="0"/>
              <a:t>The idea of setting up </a:t>
            </a:r>
            <a:r>
              <a:rPr lang="en-US" dirty="0"/>
              <a:t>a global health </a:t>
            </a:r>
            <a:r>
              <a:rPr lang="en-US" dirty="0" smtClean="0"/>
              <a:t>organization originated with the United Nations. </a:t>
            </a:r>
          </a:p>
          <a:p>
            <a:r>
              <a:rPr lang="en-US" dirty="0" smtClean="0"/>
              <a:t>The WHO is now involved in all aspects of global health. </a:t>
            </a:r>
          </a:p>
          <a:p>
            <a:r>
              <a:rPr lang="en-US" dirty="0" smtClean="0"/>
              <a:t>Professionals who work for the WHO measure and monitor the status of health around the world.</a:t>
            </a:r>
            <a:endParaRPr lang="en-US" dirty="0"/>
          </a:p>
        </p:txBody>
      </p:sp>
      <p:pic>
        <p:nvPicPr>
          <p:cNvPr id="5" name="Picture 4" descr="14277_lores.jpg"/>
          <p:cNvPicPr>
            <a:picLocks noChangeAspect="1"/>
          </p:cNvPicPr>
          <p:nvPr/>
        </p:nvPicPr>
        <p:blipFill>
          <a:blip r:embed="rId3"/>
          <a:stretch>
            <a:fillRect/>
          </a:stretch>
        </p:blipFill>
        <p:spPr>
          <a:xfrm>
            <a:off x="5807603" y="1223211"/>
            <a:ext cx="3003022" cy="3793289"/>
          </a:xfrm>
          <a:prstGeom prst="rect">
            <a:avLst/>
          </a:prstGeom>
        </p:spPr>
      </p:pic>
      <p:sp>
        <p:nvSpPr>
          <p:cNvPr id="6" name="Text Placeholder 1"/>
          <p:cNvSpPr>
            <a:spLocks noGrp="1"/>
          </p:cNvSpPr>
          <p:nvPr>
            <p:ph type="body" sz="quarter" idx="10"/>
          </p:nvPr>
        </p:nvSpPr>
        <p:spPr>
          <a:xfrm>
            <a:off x="5757332" y="5021792"/>
            <a:ext cx="3386668" cy="1539875"/>
          </a:xfrm>
        </p:spPr>
        <p:txBody>
          <a:bodyPr/>
          <a:lstStyle/>
          <a:p>
            <a:pPr marL="0" indent="0">
              <a:buNone/>
            </a:pPr>
            <a:r>
              <a:rPr lang="en-US" sz="1800" dirty="0" smtClean="0">
                <a:solidFill>
                  <a:schemeClr val="tx2"/>
                </a:solidFill>
              </a:rPr>
              <a:t>The WHO was a leader in the smallpox eradication program. This image shows a woman being vaccinated in Niger in 1969.</a:t>
            </a:r>
            <a:endParaRPr lang="en-US" sz="1800"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819150"/>
          </a:xfrm>
        </p:spPr>
        <p:txBody>
          <a:bodyPr/>
          <a:lstStyle/>
          <a:p>
            <a:r>
              <a:rPr lang="en-US" sz="2600" dirty="0" smtClean="0"/>
              <a:t>Health status indicators can answer important questions</a:t>
            </a:r>
            <a:endParaRPr lang="en-US" sz="2600" dirty="0"/>
          </a:p>
        </p:txBody>
      </p:sp>
      <p:sp>
        <p:nvSpPr>
          <p:cNvPr id="5" name="Text Placeholder 4"/>
          <p:cNvSpPr>
            <a:spLocks noGrp="1"/>
          </p:cNvSpPr>
          <p:nvPr>
            <p:ph type="body" sz="quarter" idx="13"/>
          </p:nvPr>
        </p:nvSpPr>
        <p:spPr>
          <a:xfrm>
            <a:off x="413734" y="5480729"/>
            <a:ext cx="8588375" cy="989343"/>
          </a:xfrm>
        </p:spPr>
        <p:txBody>
          <a:bodyPr/>
          <a:lstStyle/>
          <a:p>
            <a:pPr marL="0" indent="0"/>
            <a:r>
              <a:rPr lang="en-US" sz="2000" dirty="0" smtClean="0"/>
              <a:t>What other questions might professionals ask to determine the health status of a population based on complete physical, mental, and social well-being?</a:t>
            </a:r>
          </a:p>
          <a:p>
            <a:endParaRPr lang="en-US" dirty="0"/>
          </a:p>
        </p:txBody>
      </p:sp>
      <p:sp>
        <p:nvSpPr>
          <p:cNvPr id="4" name="Text Placeholder 3"/>
          <p:cNvSpPr>
            <a:spLocks noGrp="1"/>
          </p:cNvSpPr>
          <p:nvPr>
            <p:ph type="body" sz="quarter" idx="10"/>
          </p:nvPr>
        </p:nvSpPr>
        <p:spPr>
          <a:xfrm>
            <a:off x="206375" y="1492250"/>
            <a:ext cx="5064125" cy="3714750"/>
          </a:xfrm>
        </p:spPr>
        <p:txBody>
          <a:bodyPr/>
          <a:lstStyle/>
          <a:p>
            <a:pPr marL="171450" indent="-171450">
              <a:spcBef>
                <a:spcPct val="30000"/>
              </a:spcBef>
              <a:buClrTx/>
              <a:buFont typeface="Arial" pitchFamily="34" charset="0"/>
              <a:buChar char="•"/>
              <a:defRPr/>
            </a:pPr>
            <a:r>
              <a:rPr lang="en-US" dirty="0" smtClean="0"/>
              <a:t>What health conditions are people suffering from?</a:t>
            </a:r>
          </a:p>
          <a:p>
            <a:pPr marL="171450" indent="-171450">
              <a:spcBef>
                <a:spcPct val="30000"/>
              </a:spcBef>
              <a:buClrTx/>
              <a:buFont typeface="Arial" pitchFamily="34" charset="0"/>
              <a:buChar char="•"/>
              <a:defRPr/>
            </a:pPr>
            <a:r>
              <a:rPr lang="en-US" dirty="0" smtClean="0"/>
              <a:t>Which of these conditions cause people to be sick or disabled or to die?</a:t>
            </a:r>
          </a:p>
          <a:p>
            <a:pPr marL="171450" indent="-171450">
              <a:spcBef>
                <a:spcPct val="30000"/>
              </a:spcBef>
              <a:buClrTx/>
              <a:buFont typeface="Arial" pitchFamily="34" charset="0"/>
              <a:buChar char="•"/>
              <a:defRPr/>
            </a:pPr>
            <a:r>
              <a:rPr lang="en-US" dirty="0" smtClean="0"/>
              <a:t>How fast is a disease spreading?</a:t>
            </a:r>
          </a:p>
          <a:p>
            <a:pPr marL="171450" indent="-171450">
              <a:spcBef>
                <a:spcPct val="30000"/>
              </a:spcBef>
              <a:buClrTx/>
              <a:buFont typeface="Arial" pitchFamily="34" charset="0"/>
              <a:buChar char="•"/>
              <a:defRPr/>
            </a:pPr>
            <a:r>
              <a:rPr lang="en-US" dirty="0" smtClean="0"/>
              <a:t>Is a society’s health status improving? </a:t>
            </a:r>
          </a:p>
          <a:p>
            <a:pPr marL="171450" indent="-171450">
              <a:spcBef>
                <a:spcPct val="30000"/>
              </a:spcBef>
              <a:buClrTx/>
              <a:buFont typeface="Arial" pitchFamily="34" charset="0"/>
              <a:buChar char="•"/>
              <a:defRPr/>
            </a:pPr>
            <a:endParaRPr lang="en-US" dirty="0" smtClean="0"/>
          </a:p>
        </p:txBody>
      </p:sp>
      <p:pic>
        <p:nvPicPr>
          <p:cNvPr id="6" name="Picture 5" descr="800px-2007-09-05_Hong_Sang-soo_sur_Nuit_et_Jour.JPG"/>
          <p:cNvPicPr>
            <a:picLocks noChangeAspect="1"/>
          </p:cNvPicPr>
          <p:nvPr/>
        </p:nvPicPr>
        <p:blipFill>
          <a:blip r:embed="rId3"/>
          <a:stretch>
            <a:fillRect/>
          </a:stretch>
        </p:blipFill>
        <p:spPr>
          <a:xfrm>
            <a:off x="4796493" y="1619250"/>
            <a:ext cx="3982382" cy="2573338"/>
          </a:xfrm>
          <a:prstGeom prst="rect">
            <a:avLst/>
          </a:prstGeom>
        </p:spPr>
      </p:pic>
      <p:sp>
        <p:nvSpPr>
          <p:cNvPr id="7" name="Text Placeholder 1"/>
          <p:cNvSpPr txBox="1">
            <a:spLocks/>
          </p:cNvSpPr>
          <p:nvPr/>
        </p:nvSpPr>
        <p:spPr>
          <a:xfrm>
            <a:off x="4778374" y="4238625"/>
            <a:ext cx="4223735" cy="1063625"/>
          </a:xfrm>
          <a:prstGeom prst="rect">
            <a:avLst/>
          </a:prstGeom>
        </p:spPr>
        <p:txBody>
          <a:bodyPr/>
          <a:lstStyle/>
          <a:p>
            <a:pPr marL="0" marR="0" lvl="0" indent="0" algn="l" defTabSz="914400" rtl="0" eaLnBrk="1" fontAlgn="base" latinLnBrk="0" hangingPunct="1">
              <a:lnSpc>
                <a:spcPct val="100000"/>
              </a:lnSpc>
              <a:spcBef>
                <a:spcPct val="100000"/>
              </a:spcBef>
              <a:spcAft>
                <a:spcPct val="0"/>
              </a:spcAft>
              <a:buClr>
                <a:srgbClr val="2B5A9C"/>
              </a:buClr>
              <a:buSzTx/>
              <a:buFont typeface="Times" pitchFamily="18" charset="0"/>
              <a:buNone/>
              <a:tabLst/>
              <a:defRPr/>
            </a:pPr>
            <a:r>
              <a:rPr kumimoji="0" lang="en-US" sz="1800" b="0" i="0" u="none" strike="noStrike" kern="0" cap="none" spc="0" normalizeH="0" baseline="0" noProof="0" dirty="0" smtClean="0">
                <a:ln>
                  <a:noFill/>
                </a:ln>
                <a:solidFill>
                  <a:schemeClr val="tx2"/>
                </a:solidFill>
                <a:effectLst/>
                <a:uLnTx/>
                <a:uFillTx/>
                <a:latin typeface="+mn-lt"/>
                <a:ea typeface="+mn-ea"/>
                <a:cs typeface="+mn-cs"/>
              </a:rPr>
              <a:t>Health status indicators might take into consideration what type of work people</a:t>
            </a:r>
            <a:r>
              <a:rPr kumimoji="0" lang="en-US" sz="1800" b="0" i="0" u="none" strike="noStrike" kern="0" cap="none" spc="0" normalizeH="0" noProof="0" dirty="0" smtClean="0">
                <a:ln>
                  <a:noFill/>
                </a:ln>
                <a:solidFill>
                  <a:schemeClr val="tx2"/>
                </a:solidFill>
                <a:effectLst/>
                <a:uLnTx/>
                <a:uFillTx/>
                <a:latin typeface="+mn-lt"/>
                <a:ea typeface="+mn-ea"/>
                <a:cs typeface="+mn-cs"/>
              </a:rPr>
              <a:t> do, whether they smoke, and what their diet is like.</a:t>
            </a:r>
            <a:endParaRPr kumimoji="0" lang="en-US" sz="1800" b="0"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p:spPr>
        <p:txBody>
          <a:bodyPr/>
          <a:lstStyle/>
          <a:p>
            <a:r>
              <a:rPr lang="en-US" sz="2600" dirty="0" smtClean="0"/>
              <a:t>One way to measure health: look at how long people live</a:t>
            </a:r>
            <a:endParaRPr lang="en-US" sz="2600" dirty="0"/>
          </a:p>
        </p:txBody>
      </p:sp>
      <p:sp>
        <p:nvSpPr>
          <p:cNvPr id="3" name="Text Placeholder 2"/>
          <p:cNvSpPr>
            <a:spLocks noGrp="1"/>
          </p:cNvSpPr>
          <p:nvPr>
            <p:ph type="body" sz="quarter" idx="10"/>
          </p:nvPr>
        </p:nvSpPr>
        <p:spPr/>
        <p:txBody>
          <a:bodyPr/>
          <a:lstStyle/>
          <a:p>
            <a:pPr>
              <a:buNone/>
            </a:pPr>
            <a:r>
              <a:rPr lang="en-US" dirty="0" smtClean="0"/>
              <a:t>The WHO tracks the following information:</a:t>
            </a:r>
          </a:p>
          <a:p>
            <a:r>
              <a:rPr lang="en-US" dirty="0" smtClean="0"/>
              <a:t>How long people live (life expectancy)</a:t>
            </a:r>
          </a:p>
          <a:p>
            <a:r>
              <a:rPr lang="en-US" dirty="0" smtClean="0"/>
              <a:t>How many people die before they are 60</a:t>
            </a:r>
          </a:p>
          <a:p>
            <a:r>
              <a:rPr lang="en-US" dirty="0" smtClean="0"/>
              <a:t>How many children die before they are 5</a:t>
            </a:r>
          </a:p>
          <a:p>
            <a:r>
              <a:rPr lang="en-US" dirty="0" smtClean="0"/>
              <a:t>How many children die before they are 1</a:t>
            </a:r>
          </a:p>
          <a:p>
            <a:r>
              <a:rPr lang="en-US" dirty="0" smtClean="0"/>
              <a:t>How many children die in the first 28 days of life</a:t>
            </a:r>
          </a:p>
          <a:p>
            <a:r>
              <a:rPr lang="en-US" dirty="0" smtClean="0"/>
              <a:t>How many mothers die in pregnancy and childbirth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085" y="0"/>
            <a:ext cx="8953500" cy="784225"/>
          </a:xfrm>
        </p:spPr>
        <p:txBody>
          <a:bodyPr/>
          <a:lstStyle/>
          <a:p>
            <a:pPr marL="0" indent="0"/>
            <a:r>
              <a:rPr lang="en-US" sz="2600" dirty="0" smtClean="0"/>
              <a:t>Life expectancy at birth gives an average prediction for how  long someone will live</a:t>
            </a:r>
            <a:endParaRPr lang="en-US" sz="2600" dirty="0"/>
          </a:p>
        </p:txBody>
      </p:sp>
      <p:sp>
        <p:nvSpPr>
          <p:cNvPr id="4" name="Text Placeholder 3"/>
          <p:cNvSpPr>
            <a:spLocks noGrp="1"/>
          </p:cNvSpPr>
          <p:nvPr>
            <p:ph type="body" sz="quarter" idx="13"/>
          </p:nvPr>
        </p:nvSpPr>
        <p:spPr>
          <a:xfrm>
            <a:off x="539750" y="5890827"/>
            <a:ext cx="8001000" cy="683628"/>
          </a:xfrm>
        </p:spPr>
        <p:txBody>
          <a:bodyPr/>
          <a:lstStyle/>
          <a:p>
            <a:pPr marL="0" indent="0"/>
            <a:r>
              <a:rPr lang="en-US" dirty="0" smtClean="0"/>
              <a:t>Identify a country that has a life expectancy of less than 50 years. Record information about it on your regional reference maps.</a:t>
            </a:r>
            <a:endParaRPr lang="en-US" dirty="0"/>
          </a:p>
        </p:txBody>
      </p:sp>
      <p:sp>
        <p:nvSpPr>
          <p:cNvPr id="2" name="Rectangle 1"/>
          <p:cNvSpPr/>
          <p:nvPr/>
        </p:nvSpPr>
        <p:spPr>
          <a:xfrm>
            <a:off x="4812156" y="5695062"/>
            <a:ext cx="3726189" cy="230832"/>
          </a:xfrm>
          <a:prstGeom prst="rect">
            <a:avLst/>
          </a:prstGeom>
        </p:spPr>
        <p:txBody>
          <a:bodyPr wrap="square">
            <a:spAutoFit/>
          </a:bodyPr>
          <a:lstStyle/>
          <a:p>
            <a:r>
              <a:rPr lang="en-US" sz="1000" dirty="0">
                <a:solidFill>
                  <a:schemeClr val="tx1"/>
                </a:solidFill>
                <a:ea typeface="ＭＳ Ｐゴシック" charset="-128"/>
              </a:rPr>
              <a:t>Copyright ©  World Health Organization. All rights reserved.</a:t>
            </a:r>
          </a:p>
        </p:txBody>
      </p:sp>
      <p:pic>
        <p:nvPicPr>
          <p:cNvPr id="7" name="Picture 6" descr="Global_LifeExpectancy_bothsexes_2011.png"/>
          <p:cNvPicPr>
            <a:picLocks noChangeAspect="1"/>
          </p:cNvPicPr>
          <p:nvPr/>
        </p:nvPicPr>
        <p:blipFill>
          <a:blip r:embed="rId3"/>
          <a:stretch>
            <a:fillRect/>
          </a:stretch>
        </p:blipFill>
        <p:spPr>
          <a:xfrm>
            <a:off x="555625" y="1157288"/>
            <a:ext cx="8012986" cy="4510087"/>
          </a:xfrm>
          <a:prstGeom prst="rect">
            <a:avLst/>
          </a:prstGeom>
        </p:spPr>
      </p:pic>
    </p:spTree>
    <p:extLst>
      <p:ext uri="{BB962C8B-B14F-4D97-AF65-F5344CB8AC3E}">
        <p14:creationId xmlns:p14="http://schemas.microsoft.com/office/powerpoint/2010/main" val="4740195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405px-Young_mother_(Klashorst).jpg"/>
          <p:cNvPicPr>
            <a:picLocks noChangeAspect="1"/>
          </p:cNvPicPr>
          <p:nvPr/>
        </p:nvPicPr>
        <p:blipFill>
          <a:blip r:embed="rId3"/>
          <a:stretch>
            <a:fillRect/>
          </a:stretch>
        </p:blipFill>
        <p:spPr>
          <a:xfrm>
            <a:off x="479424" y="1419225"/>
            <a:ext cx="2334175" cy="2501900"/>
          </a:xfrm>
          <a:prstGeom prst="rect">
            <a:avLst/>
          </a:prstGeom>
        </p:spPr>
      </p:pic>
      <p:pic>
        <p:nvPicPr>
          <p:cNvPr id="11" name="Picture 10" descr="489px-Best_boy_1857.jpg"/>
          <p:cNvPicPr>
            <a:picLocks noChangeAspect="1"/>
          </p:cNvPicPr>
          <p:nvPr/>
        </p:nvPicPr>
        <p:blipFill>
          <a:blip r:embed="rId4"/>
          <a:stretch>
            <a:fillRect/>
          </a:stretch>
        </p:blipFill>
        <p:spPr>
          <a:xfrm>
            <a:off x="3399357" y="2503488"/>
            <a:ext cx="2077518" cy="2519289"/>
          </a:xfrm>
          <a:prstGeom prst="rect">
            <a:avLst/>
          </a:prstGeom>
        </p:spPr>
      </p:pic>
      <p:pic>
        <p:nvPicPr>
          <p:cNvPr id="12" name="Picture 11" descr="Poa_Pan-milk.jpg"/>
          <p:cNvPicPr>
            <a:picLocks noChangeAspect="1"/>
          </p:cNvPicPr>
          <p:nvPr/>
        </p:nvPicPr>
        <p:blipFill>
          <a:blip r:embed="rId5"/>
          <a:stretch>
            <a:fillRect/>
          </a:stretch>
        </p:blipFill>
        <p:spPr>
          <a:xfrm>
            <a:off x="6159500" y="1521318"/>
            <a:ext cx="2206625" cy="2517418"/>
          </a:xfrm>
          <a:prstGeom prst="rect">
            <a:avLst/>
          </a:prstGeom>
        </p:spPr>
      </p:pic>
      <p:sp>
        <p:nvSpPr>
          <p:cNvPr id="13" name="TextBox 12"/>
          <p:cNvSpPr txBox="1"/>
          <p:nvPr/>
        </p:nvSpPr>
        <p:spPr>
          <a:xfrm>
            <a:off x="6194851" y="4199548"/>
            <a:ext cx="2233755" cy="346249"/>
          </a:xfrm>
          <a:prstGeom prst="rect">
            <a:avLst/>
          </a:prstGeom>
          <a:noFill/>
        </p:spPr>
        <p:txBody>
          <a:bodyPr wrap="none" rtlCol="0">
            <a:spAutoFit/>
          </a:bodyPr>
          <a:lstStyle/>
          <a:p>
            <a:r>
              <a:rPr lang="en-US" sz="1800" dirty="0" smtClean="0">
                <a:solidFill>
                  <a:schemeClr val="tx1"/>
                </a:solidFill>
              </a:rPr>
              <a:t>Born in Japan, 2011</a:t>
            </a:r>
            <a:endParaRPr lang="en-US" sz="1800" dirty="0">
              <a:solidFill>
                <a:schemeClr val="tx1"/>
              </a:solidFill>
            </a:endParaRPr>
          </a:p>
        </p:txBody>
      </p:sp>
      <p:sp>
        <p:nvSpPr>
          <p:cNvPr id="14" name="TextBox 13"/>
          <p:cNvSpPr txBox="1"/>
          <p:nvPr/>
        </p:nvSpPr>
        <p:spPr>
          <a:xfrm>
            <a:off x="3271404" y="5050448"/>
            <a:ext cx="2606249" cy="346249"/>
          </a:xfrm>
          <a:prstGeom prst="rect">
            <a:avLst/>
          </a:prstGeom>
          <a:noFill/>
        </p:spPr>
        <p:txBody>
          <a:bodyPr wrap="square" rtlCol="0">
            <a:spAutoFit/>
          </a:bodyPr>
          <a:lstStyle/>
          <a:p>
            <a:r>
              <a:rPr lang="en-US" sz="1800" dirty="0" smtClean="0">
                <a:solidFill>
                  <a:schemeClr val="tx1"/>
                </a:solidFill>
              </a:rPr>
              <a:t>Born in the US, 1930</a:t>
            </a:r>
            <a:endParaRPr lang="en-US" sz="1800" dirty="0">
              <a:solidFill>
                <a:schemeClr val="tx1"/>
              </a:solidFill>
            </a:endParaRPr>
          </a:p>
        </p:txBody>
      </p:sp>
      <p:sp>
        <p:nvSpPr>
          <p:cNvPr id="15" name="TextBox 14"/>
          <p:cNvSpPr txBox="1"/>
          <p:nvPr/>
        </p:nvSpPr>
        <p:spPr>
          <a:xfrm>
            <a:off x="206374" y="4043973"/>
            <a:ext cx="2936875" cy="346249"/>
          </a:xfrm>
          <a:prstGeom prst="rect">
            <a:avLst/>
          </a:prstGeom>
          <a:noFill/>
        </p:spPr>
        <p:txBody>
          <a:bodyPr wrap="square" rtlCol="0">
            <a:spAutoFit/>
          </a:bodyPr>
          <a:lstStyle/>
          <a:p>
            <a:r>
              <a:rPr lang="en-US" sz="1800" dirty="0" smtClean="0">
                <a:solidFill>
                  <a:schemeClr val="tx1"/>
                </a:solidFill>
              </a:rPr>
              <a:t>Born in South Africa, 2013</a:t>
            </a:r>
            <a:endParaRPr lang="en-US" sz="1800" dirty="0">
              <a:solidFill>
                <a:schemeClr val="tx1"/>
              </a:solidFill>
            </a:endParaRPr>
          </a:p>
        </p:txBody>
      </p:sp>
      <p:sp>
        <p:nvSpPr>
          <p:cNvPr id="17" name="Text Placeholder 2"/>
          <p:cNvSpPr>
            <a:spLocks noGrp="1"/>
          </p:cNvSpPr>
          <p:nvPr>
            <p:ph type="body" sz="quarter" idx="13"/>
          </p:nvPr>
        </p:nvSpPr>
        <p:spPr>
          <a:xfrm>
            <a:off x="2132358" y="5695720"/>
            <a:ext cx="4742171" cy="716097"/>
          </a:xfrm>
          <a:prstGeom prst="rect">
            <a:avLst/>
          </a:prstGeom>
        </p:spPr>
        <p:txBody>
          <a:bodyPr/>
          <a:lstStyle/>
          <a:p>
            <a:pPr marL="0" indent="0"/>
            <a:r>
              <a:rPr lang="en-US" sz="2000" dirty="0" smtClean="0"/>
              <a:t>Which person do you think has the longest life expectancy at birth?</a:t>
            </a:r>
          </a:p>
        </p:txBody>
      </p:sp>
      <p:sp>
        <p:nvSpPr>
          <p:cNvPr id="18" name="Text Placeholder 2"/>
          <p:cNvSpPr>
            <a:spLocks noGrp="1"/>
          </p:cNvSpPr>
          <p:nvPr>
            <p:ph type="body" sz="quarter" idx="11"/>
          </p:nvPr>
        </p:nvSpPr>
        <p:spPr>
          <a:xfrm>
            <a:off x="55085" y="0"/>
            <a:ext cx="9144000" cy="784225"/>
          </a:xfrm>
        </p:spPr>
        <p:txBody>
          <a:bodyPr/>
          <a:lstStyle/>
          <a:p>
            <a:pPr marL="0" indent="0"/>
            <a:r>
              <a:rPr lang="en-US" sz="2600" dirty="0" smtClean="0"/>
              <a:t>Life expectancy is influenced by when and where you are born</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819150"/>
          </a:xfrm>
        </p:spPr>
        <p:txBody>
          <a:bodyPr/>
          <a:lstStyle/>
          <a:p>
            <a:r>
              <a:rPr lang="en-US" dirty="0" smtClean="0"/>
              <a:t>Mortality rate measures how many people die before old age</a:t>
            </a:r>
            <a:endParaRPr lang="en-US" dirty="0"/>
          </a:p>
        </p:txBody>
      </p:sp>
      <p:sp>
        <p:nvSpPr>
          <p:cNvPr id="3" name="Text Placeholder 2"/>
          <p:cNvSpPr>
            <a:spLocks noGrp="1"/>
          </p:cNvSpPr>
          <p:nvPr>
            <p:ph type="body" sz="quarter" idx="13"/>
          </p:nvPr>
        </p:nvSpPr>
        <p:spPr>
          <a:xfrm>
            <a:off x="874713" y="5640163"/>
            <a:ext cx="7434138" cy="815721"/>
          </a:xfrm>
          <a:prstGeom prst="rect">
            <a:avLst/>
          </a:prstGeom>
        </p:spPr>
        <p:txBody>
          <a:bodyPr/>
          <a:lstStyle/>
          <a:p>
            <a:pPr marL="0" indent="0"/>
            <a:r>
              <a:rPr lang="en-US" sz="2000" dirty="0" smtClean="0"/>
              <a:t>Find Afghanistan on your map. Then fill in your map with the information that you learned on this slide.</a:t>
            </a:r>
          </a:p>
        </p:txBody>
      </p:sp>
      <p:sp>
        <p:nvSpPr>
          <p:cNvPr id="2" name="Text Placeholder 1"/>
          <p:cNvSpPr>
            <a:spLocks noGrp="1"/>
          </p:cNvSpPr>
          <p:nvPr>
            <p:ph type="body" sz="quarter" idx="10"/>
          </p:nvPr>
        </p:nvSpPr>
        <p:spPr/>
        <p:txBody>
          <a:bodyPr/>
          <a:lstStyle/>
          <a:p>
            <a:pPr marL="285750" indent="-285750">
              <a:spcBef>
                <a:spcPts val="1200"/>
              </a:spcBef>
            </a:pPr>
            <a:r>
              <a:rPr lang="en-US" dirty="0" smtClean="0"/>
              <a:t>The adult mortality rate measures the number of deaths per year per 1,000 people between the ages of 15 and 60.</a:t>
            </a:r>
          </a:p>
          <a:p>
            <a:pPr marL="285750" indent="-285750">
              <a:spcBef>
                <a:spcPts val="1200"/>
              </a:spcBef>
            </a:pPr>
            <a:r>
              <a:rPr lang="en-US" dirty="0" smtClean="0"/>
              <a:t>It’s an important indicator because it shows where efforts can be taken to avoid early deaths.</a:t>
            </a:r>
          </a:p>
        </p:txBody>
      </p:sp>
      <p:graphicFrame>
        <p:nvGraphicFramePr>
          <p:cNvPr id="5" name="Table 4"/>
          <p:cNvGraphicFramePr>
            <a:graphicFrameLocks noGrp="1"/>
          </p:cNvGraphicFramePr>
          <p:nvPr>
            <p:extLst>
              <p:ext uri="{D42A27DB-BD31-4B8C-83A1-F6EECF244321}">
                <p14:modId xmlns:p14="http://schemas.microsoft.com/office/powerpoint/2010/main" val="1797946192"/>
              </p:ext>
            </p:extLst>
          </p:nvPr>
        </p:nvGraphicFramePr>
        <p:xfrm>
          <a:off x="1568449" y="3877243"/>
          <a:ext cx="5581652" cy="1294941"/>
        </p:xfrm>
        <a:graphic>
          <a:graphicData uri="http://schemas.openxmlformats.org/drawingml/2006/table">
            <a:tbl>
              <a:tblPr firstRow="1" bandRow="1">
                <a:tableStyleId>{16D9F66E-5EB9-4882-86FB-DCBF35E3C3E4}</a:tableStyleId>
              </a:tblPr>
              <a:tblGrid>
                <a:gridCol w="2790826"/>
                <a:gridCol w="2790826"/>
              </a:tblGrid>
              <a:tr h="441501">
                <a:tc gridSpan="2">
                  <a:txBody>
                    <a:bodyPr/>
                    <a:lstStyle/>
                    <a:p>
                      <a:pPr algn="ctr"/>
                      <a:r>
                        <a:rPr lang="en-US" sz="2200" dirty="0" smtClean="0"/>
                        <a:t>2007 Mortality</a:t>
                      </a:r>
                      <a:r>
                        <a:rPr lang="en-US" sz="2200" baseline="0" dirty="0" smtClean="0"/>
                        <a:t> Rate for Women</a:t>
                      </a:r>
                      <a:endParaRPr lang="en-US" sz="2200" b="0" i="1" dirty="0"/>
                    </a:p>
                  </a:txBody>
                  <a:tcPr/>
                </a:tc>
                <a:tc hMerge="1">
                  <a:txBody>
                    <a:bodyPr/>
                    <a:lstStyle/>
                    <a:p>
                      <a:endParaRPr lang="en-US"/>
                    </a:p>
                  </a:txBody>
                  <a:tcPr/>
                </a:tc>
              </a:tr>
              <a:tr h="404779">
                <a:tc>
                  <a:txBody>
                    <a:bodyPr/>
                    <a:lstStyle/>
                    <a:p>
                      <a:pPr algn="ctr"/>
                      <a:r>
                        <a:rPr lang="en-US" sz="2200" dirty="0" smtClean="0"/>
                        <a:t>United States</a:t>
                      </a:r>
                      <a:endParaRPr lang="en-US" sz="2200" dirty="0"/>
                    </a:p>
                  </a:txBody>
                  <a:tcPr/>
                </a:tc>
                <a:tc>
                  <a:txBody>
                    <a:bodyPr/>
                    <a:lstStyle/>
                    <a:p>
                      <a:pPr algn="ctr"/>
                      <a:r>
                        <a:rPr lang="en-US" sz="2200" dirty="0" smtClean="0"/>
                        <a:t>Afghanistan</a:t>
                      </a:r>
                      <a:endParaRPr lang="en-US" sz="2200" dirty="0"/>
                    </a:p>
                  </a:txBody>
                  <a:tcPr/>
                </a:tc>
              </a:tr>
              <a:tr h="404779">
                <a:tc>
                  <a:txBody>
                    <a:bodyPr/>
                    <a:lstStyle/>
                    <a:p>
                      <a:pPr algn="ctr"/>
                      <a:r>
                        <a:rPr lang="en-US" sz="2200" dirty="0" smtClean="0"/>
                        <a:t>80/1000</a:t>
                      </a:r>
                      <a:endParaRPr lang="en-US" sz="2200" dirty="0"/>
                    </a:p>
                  </a:txBody>
                  <a:tcPr/>
                </a:tc>
                <a:tc>
                  <a:txBody>
                    <a:bodyPr/>
                    <a:lstStyle/>
                    <a:p>
                      <a:pPr algn="ctr"/>
                      <a:r>
                        <a:rPr lang="en-US" sz="2200" dirty="0" smtClean="0"/>
                        <a:t>386/1000</a:t>
                      </a:r>
                      <a:endParaRPr lang="en-US" sz="2200" dirty="0"/>
                    </a:p>
                  </a:txBody>
                  <a:tcPr/>
                </a:tc>
              </a:tr>
            </a:tbl>
          </a:graphicData>
        </a:graphic>
      </p:graphicFrame>
    </p:spTree>
    <p:extLst>
      <p:ext uri="{BB962C8B-B14F-4D97-AF65-F5344CB8AC3E}">
        <p14:creationId xmlns:p14="http://schemas.microsoft.com/office/powerpoint/2010/main" val="36931982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AF 2011 PPT template_092211">
  <a:themeElements>
    <a:clrScheme name="tes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st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
            <a:srgbClr val="2B5A9C"/>
          </a:buClr>
          <a:buSzPct val="60000"/>
          <a:buFont typeface="Times" pitchFamily="18" charset="0"/>
          <a:buNone/>
          <a:tabLst/>
          <a:defRPr kumimoji="0" lang="en-US" sz="2400" b="0" i="1"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
            <a:srgbClr val="2B5A9C"/>
          </a:buClr>
          <a:buSzPct val="60000"/>
          <a:buFont typeface="Times" pitchFamily="18" charset="0"/>
          <a:buNone/>
          <a:tabLst/>
          <a:defRPr kumimoji="0" lang="en-US" sz="2400" b="0" i="1" u="none" strike="noStrike" cap="none" normalizeH="0" baseline="0" smtClean="0">
            <a:ln>
              <a:noFill/>
            </a:ln>
            <a:solidFill>
              <a:schemeClr val="accent2"/>
            </a:solidFill>
            <a:effectLst/>
            <a:latin typeface="Arial" charset="0"/>
          </a:defRPr>
        </a:defPPr>
      </a:lstStyle>
    </a:lnDef>
  </a:objectDefaults>
  <a:extraClrSchemeLst>
    <a:extraClrScheme>
      <a:clrScheme name="tes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s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s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s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s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s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s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s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s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s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s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NAF 2011 PPT template_092211</Template>
  <TotalTime>7883</TotalTime>
  <Words>1365</Words>
  <Application>Microsoft Macintosh PowerPoint</Application>
  <PresentationFormat>On-screen Show (4:3)</PresentationFormat>
  <Paragraphs>123</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NAF 2011 PPT template_092211</vt:lpstr>
      <vt:lpstr>Title page</vt:lpstr>
      <vt:lpstr>PowerPoint Presentation</vt:lpstr>
      <vt:lpstr>PowerPoint Presentation</vt:lpstr>
      <vt:lpstr>PowerPoint Presentation</vt:lpstr>
      <vt:lpstr>The WHO provides leadership on all global health issues</vt:lpstr>
      <vt:lpstr>Health status indicators can answer important questions</vt:lpstr>
      <vt:lpstr>One way to measure health: look at how long people live</vt:lpstr>
      <vt:lpstr>PowerPoint Presentation</vt:lpstr>
      <vt:lpstr>PowerPoint Presentation</vt:lpstr>
      <vt:lpstr>Mortality rate measures how many people die before old age</vt:lpstr>
      <vt:lpstr>PowerPoint Presentation</vt:lpstr>
      <vt:lpstr>PowerPoint Presentation</vt:lpstr>
      <vt:lpstr>PowerPoint Presentation</vt:lpstr>
      <vt:lpstr>Try figuring out a statistic on your own</vt:lpstr>
      <vt:lpstr>PowerPoint Presentation</vt:lpstr>
      <vt:lpstr>PowerPoint Presentation</vt:lpstr>
      <vt:lpstr>The maternal mortality rate measures how many women die during or shortly after a pregnancy</vt:lpstr>
      <vt:lpstr>Health status indicators are measurements that help us assess health populations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dc:creator>
  <cp:lastModifiedBy>Karen Chandler</cp:lastModifiedBy>
  <cp:revision>192</cp:revision>
  <dcterms:created xsi:type="dcterms:W3CDTF">2013-08-09T19:50:35Z</dcterms:created>
  <dcterms:modified xsi:type="dcterms:W3CDTF">2015-07-22T18:34:56Z</dcterms:modified>
</cp:coreProperties>
</file>