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4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1" r:id="rId4"/>
    <p:sldId id="273" r:id="rId5"/>
    <p:sldId id="266" r:id="rId6"/>
    <p:sldId id="267" r:id="rId7"/>
    <p:sldId id="268" r:id="rId8"/>
    <p:sldId id="260" r:id="rId9"/>
    <p:sldId id="261" r:id="rId10"/>
    <p:sldId id="269" r:id="rId11"/>
    <p:sldId id="262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rgbClr val="2B5A9C"/>
      </a:buClr>
      <a:buSzPct val="60000"/>
      <a:buFont typeface="Times" pitchFamily="18" charset="0"/>
      <a:defRPr sz="16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rgbClr val="2B5A9C"/>
      </a:buClr>
      <a:buSzPct val="60000"/>
      <a:buFont typeface="Times" pitchFamily="18" charset="0"/>
      <a:defRPr sz="16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rgbClr val="2B5A9C"/>
      </a:buClr>
      <a:buSzPct val="60000"/>
      <a:buFont typeface="Times" pitchFamily="18" charset="0"/>
      <a:defRPr sz="16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rgbClr val="2B5A9C"/>
      </a:buClr>
      <a:buSzPct val="60000"/>
      <a:buFont typeface="Times" pitchFamily="18" charset="0"/>
      <a:defRPr sz="16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rgbClr val="2B5A9C"/>
      </a:buClr>
      <a:buSzPct val="60000"/>
      <a:buFont typeface="Times" pitchFamily="18" charset="0"/>
      <a:defRPr sz="16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ynth" initials="c" lastIdx="10" clrIdx="0"/>
  <p:cmAuthor id="1" name="Kim" initials="K" lastIdx="2" clrIdx="1"/>
  <p:cmAuthor id="2" name="Cynthia" initials="CW" lastIdx="3" clrIdx="2"/>
  <p:cmAuthor id="3" name="Jennifer L" initials="JL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00" autoAdjust="0"/>
    <p:restoredTop sz="90941" autoAdjust="0"/>
  </p:normalViewPr>
  <p:slideViewPr>
    <p:cSldViewPr snapToGrid="0">
      <p:cViewPr>
        <p:scale>
          <a:sx n="100" d="100"/>
          <a:sy n="100" d="100"/>
        </p:scale>
        <p:origin x="-173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323" y="-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www.uvm.edu/~agri99/spring2004/poppyramidChinaWeb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\AppData\Local\Microsoft\Windows\Temporary%20Internet%20Files\Content.IE5\CTYE34TF\census_data_20111206_4ede508c6d9a9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\Desktop\Global%20Health%20Issues\LP%204\pop%20pyramids%20for%20pp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\Desktop\Global%20Health%20Issues\LP%204\pop%20pyramids%20for%20pp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\Desktop\Global%20Health%20Issues\LP%204\pop%20pyramids%20for%20pp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\Desktop\Global%20Health%20Issues\LP%204\pop%20pyramids%20for%20pp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\Desktop\Global%20Health%20Issues\LP%204\pop%20pyramids%20for%20pp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\Desktop\Global%20Health%20Issues\LP%204\pop%20pyramids%20for%20pp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[poppyramidChinaWeb1.xls]China!$E$3</c:f>
              <c:strCache>
                <c:ptCount val="1"/>
                <c:pt idx="0">
                  <c:v>% male</c:v>
                </c:pt>
              </c:strCache>
            </c:strRef>
          </c:tx>
          <c:invertIfNegative val="0"/>
          <c:cat>
            <c:strRef>
              <c:f>[poppyramidChinaWeb1.xls]China!$A$4:$A$21</c:f>
              <c:strCache>
                <c:ptCount val="18"/>
                <c:pt idx="0">
                  <c:v>00-04</c:v>
                </c:pt>
                <c:pt idx="1">
                  <c:v>05-09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85+</c:v>
                </c:pt>
              </c:strCache>
            </c:strRef>
          </c:cat>
          <c:val>
            <c:numRef>
              <c:f>[poppyramidChinaWeb1.xls]China!$E$4:$E$21</c:f>
              <c:numCache>
                <c:formatCode>0.00</c:formatCode>
                <c:ptCount val="18"/>
                <c:pt idx="0">
                  <c:v>-3.969269862191221</c:v>
                </c:pt>
                <c:pt idx="1">
                  <c:v>-4.293078510923789</c:v>
                </c:pt>
                <c:pt idx="2">
                  <c:v>-4.975706430389853</c:v>
                </c:pt>
                <c:pt idx="3">
                  <c:v>-4.07026204104006</c:v>
                </c:pt>
                <c:pt idx="4">
                  <c:v>-3.909545859954344</c:v>
                </c:pt>
                <c:pt idx="5">
                  <c:v>-4.839307581779902</c:v>
                </c:pt>
                <c:pt idx="6">
                  <c:v>-5.103867485587837</c:v>
                </c:pt>
                <c:pt idx="7">
                  <c:v>-4.17846228912438</c:v>
                </c:pt>
                <c:pt idx="8">
                  <c:v>-3.388584636198448</c:v>
                </c:pt>
                <c:pt idx="9">
                  <c:v>-3.4217734385025</c:v>
                </c:pt>
                <c:pt idx="10">
                  <c:v>-2.513398295727278</c:v>
                </c:pt>
                <c:pt idx="11">
                  <c:v>-1.88922702566548</c:v>
                </c:pt>
                <c:pt idx="12">
                  <c:v>-1.669024470999006</c:v>
                </c:pt>
                <c:pt idx="13">
                  <c:v>-1.38521664604578</c:v>
                </c:pt>
                <c:pt idx="14">
                  <c:v>-0.96089107577661</c:v>
                </c:pt>
                <c:pt idx="15">
                  <c:v>-0.558823389630202</c:v>
                </c:pt>
                <c:pt idx="16">
                  <c:v>-0.246658545047264</c:v>
                </c:pt>
                <c:pt idx="17">
                  <c:v>-0.0952890911020742</c:v>
                </c:pt>
              </c:numCache>
            </c:numRef>
          </c:val>
        </c:ser>
        <c:ser>
          <c:idx val="1"/>
          <c:order val="1"/>
          <c:tx>
            <c:strRef>
              <c:f>[poppyramidChinaWeb1.xls]China!$F$3</c:f>
              <c:strCache>
                <c:ptCount val="1"/>
                <c:pt idx="0">
                  <c:v>%female</c:v>
                </c:pt>
              </c:strCache>
            </c:strRef>
          </c:tx>
          <c:invertIfNegative val="0"/>
          <c:cat>
            <c:strRef>
              <c:f>[poppyramidChinaWeb1.xls]China!$A$4:$A$21</c:f>
              <c:strCache>
                <c:ptCount val="18"/>
                <c:pt idx="0">
                  <c:v>00-04</c:v>
                </c:pt>
                <c:pt idx="1">
                  <c:v>05-09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85+</c:v>
                </c:pt>
              </c:strCache>
            </c:strRef>
          </c:cat>
          <c:val>
            <c:numRef>
              <c:f>[poppyramidChinaWeb1.xls]China!$F$4:$F$21</c:f>
              <c:numCache>
                <c:formatCode>0.00</c:formatCode>
                <c:ptCount val="18"/>
                <c:pt idx="0">
                  <c:v>3.62557961589704</c:v>
                </c:pt>
                <c:pt idx="1">
                  <c:v>3.914219223524597</c:v>
                </c:pt>
                <c:pt idx="2">
                  <c:v>4.52666747988474</c:v>
                </c:pt>
                <c:pt idx="3">
                  <c:v>3.776156974321842</c:v>
                </c:pt>
                <c:pt idx="4">
                  <c:v>3.685778875446148</c:v>
                </c:pt>
                <c:pt idx="5">
                  <c:v>4.571896134098612</c:v>
                </c:pt>
                <c:pt idx="6">
                  <c:v>4.808336646932926</c:v>
                </c:pt>
                <c:pt idx="7">
                  <c:v>3.96475491772504</c:v>
                </c:pt>
                <c:pt idx="8">
                  <c:v>3.12814362909652</c:v>
                </c:pt>
                <c:pt idx="9">
                  <c:v>3.234284428827841</c:v>
                </c:pt>
                <c:pt idx="10">
                  <c:v>2.322661694419042</c:v>
                </c:pt>
                <c:pt idx="11">
                  <c:v>1.740471486937554</c:v>
                </c:pt>
                <c:pt idx="12">
                  <c:v>1.556863745312774</c:v>
                </c:pt>
                <c:pt idx="13">
                  <c:v>1.358126979248682</c:v>
                </c:pt>
                <c:pt idx="14">
                  <c:v>1.02608053710413</c:v>
                </c:pt>
                <c:pt idx="15">
                  <c:v>0.700608487778759</c:v>
                </c:pt>
                <c:pt idx="16">
                  <c:v>0.379651382919569</c:v>
                </c:pt>
                <c:pt idx="17">
                  <c:v>0.211331084838183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18322024"/>
        <c:axId val="2075084200"/>
      </c:barChart>
      <c:catAx>
        <c:axId val="2118322024"/>
        <c:scaling>
          <c:orientation val="minMax"/>
        </c:scaling>
        <c:delete val="0"/>
        <c:axPos val="l"/>
        <c:majorTickMark val="out"/>
        <c:minorTickMark val="none"/>
        <c:tickLblPos val="low"/>
        <c:crossAx val="2075084200"/>
        <c:crosses val="autoZero"/>
        <c:auto val="1"/>
        <c:lblAlgn val="ctr"/>
        <c:lblOffset val="100"/>
        <c:tickLblSkip val="1"/>
        <c:noMultiLvlLbl val="0"/>
      </c:catAx>
      <c:valAx>
        <c:axId val="2075084200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2118322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879369597828"/>
          <c:y val="0.447159327921563"/>
          <c:w val="0.0963116099652448"/>
          <c:h val="0.1144717801625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Population</a:t>
            </a:r>
            <a:r>
              <a:rPr lang="en-US" baseline="0" dirty="0"/>
              <a:t> Pyramid for Bangladesh, 2010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[census_data_20111206_4ede508c6d9a9.xls]Sheet1!$E$2</c:f>
              <c:strCache>
                <c:ptCount val="1"/>
                <c:pt idx="0">
                  <c:v>% Male</c:v>
                </c:pt>
              </c:strCache>
            </c:strRef>
          </c:tx>
          <c:invertIfNegative val="0"/>
          <c:cat>
            <c:strRef>
              <c:f>[census_data_20111206_4ede508c6d9a9.xls]Sheet1!$A$3:$A$23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[census_data_20111206_4ede508c6d9a9.xls]Sheet1!$E$3:$E$23</c:f>
              <c:numCache>
                <c:formatCode>0.00</c:formatCode>
                <c:ptCount val="21"/>
                <c:pt idx="0">
                  <c:v>-5.844387503069445</c:v>
                </c:pt>
                <c:pt idx="1">
                  <c:v>-6.084121478417825</c:v>
                </c:pt>
                <c:pt idx="2">
                  <c:v>-5.737273971642457</c:v>
                </c:pt>
                <c:pt idx="3">
                  <c:v>-4.78036601743661</c:v>
                </c:pt>
                <c:pt idx="4">
                  <c:v>-3.972081739159308</c:v>
                </c:pt>
                <c:pt idx="5">
                  <c:v>-3.587913854955686</c:v>
                </c:pt>
                <c:pt idx="6">
                  <c:v>-3.576638442971101</c:v>
                </c:pt>
                <c:pt idx="7">
                  <c:v>-3.178073158598335</c:v>
                </c:pt>
                <c:pt idx="8">
                  <c:v>-2.434168837325994</c:v>
                </c:pt>
                <c:pt idx="9">
                  <c:v>-2.524095420257273</c:v>
                </c:pt>
                <c:pt idx="10">
                  <c:v>-1.91982352580666</c:v>
                </c:pt>
                <c:pt idx="11">
                  <c:v>-1.574437089004411</c:v>
                </c:pt>
                <c:pt idx="12">
                  <c:v>-1.257798052637769</c:v>
                </c:pt>
                <c:pt idx="13">
                  <c:v>-0.927313760914275</c:v>
                </c:pt>
                <c:pt idx="14">
                  <c:v>-0.644507365893633</c:v>
                </c:pt>
                <c:pt idx="15">
                  <c:v>-0.390512425231137</c:v>
                </c:pt>
                <c:pt idx="16">
                  <c:v>-0.186195144733169</c:v>
                </c:pt>
                <c:pt idx="17">
                  <c:v>-0.0635376479235666</c:v>
                </c:pt>
                <c:pt idx="18">
                  <c:v>-0.0128428114691162</c:v>
                </c:pt>
                <c:pt idx="19">
                  <c:v>-0.0013361648241684</c:v>
                </c:pt>
                <c:pt idx="20">
                  <c:v>-6.14917656376635E-5</c:v>
                </c:pt>
              </c:numCache>
            </c:numRef>
          </c:val>
        </c:ser>
        <c:ser>
          <c:idx val="1"/>
          <c:order val="1"/>
          <c:tx>
            <c:strRef>
              <c:f>[census_data_20111206_4ede508c6d9a9.xls]Sheet1!$F$2</c:f>
              <c:strCache>
                <c:ptCount val="1"/>
                <c:pt idx="0">
                  <c:v>% Female</c:v>
                </c:pt>
              </c:strCache>
            </c:strRef>
          </c:tx>
          <c:invertIfNegative val="0"/>
          <c:cat>
            <c:strRef>
              <c:f>[census_data_20111206_4ede508c6d9a9.xls]Sheet1!$A$3:$A$23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[census_data_20111206_4ede508c6d9a9.xls]Sheet1!$F$3:$F$23</c:f>
              <c:numCache>
                <c:formatCode>0.00</c:formatCode>
                <c:ptCount val="21"/>
                <c:pt idx="0">
                  <c:v>5.646878513998191</c:v>
                </c:pt>
                <c:pt idx="1">
                  <c:v>5.879544779533573</c:v>
                </c:pt>
                <c:pt idx="2">
                  <c:v>5.649611054333716</c:v>
                </c:pt>
                <c:pt idx="3">
                  <c:v>5.239574993512638</c:v>
                </c:pt>
                <c:pt idx="4">
                  <c:v>4.76206389014947</c:v>
                </c:pt>
                <c:pt idx="5">
                  <c:v>4.303581285555047</c:v>
                </c:pt>
                <c:pt idx="6">
                  <c:v>4.015366177315196</c:v>
                </c:pt>
                <c:pt idx="7">
                  <c:v>3.564894796812762</c:v>
                </c:pt>
                <c:pt idx="8">
                  <c:v>2.776656193594102</c:v>
                </c:pt>
                <c:pt idx="9">
                  <c:v>2.582757283597154</c:v>
                </c:pt>
                <c:pt idx="10">
                  <c:v>1.942790700272326</c:v>
                </c:pt>
                <c:pt idx="11">
                  <c:v>1.466656115704546</c:v>
                </c:pt>
                <c:pt idx="12">
                  <c:v>1.144323966702621</c:v>
                </c:pt>
                <c:pt idx="13">
                  <c:v>0.900300300161805</c:v>
                </c:pt>
                <c:pt idx="14">
                  <c:v>0.661525212033859</c:v>
                </c:pt>
                <c:pt idx="15">
                  <c:v>0.43201104002663</c:v>
                </c:pt>
                <c:pt idx="16">
                  <c:v>0.230072722211768</c:v>
                </c:pt>
                <c:pt idx="17">
                  <c:v>0.084467267113261</c:v>
                </c:pt>
                <c:pt idx="18">
                  <c:v>0.0175930503646257</c:v>
                </c:pt>
                <c:pt idx="19">
                  <c:v>0.00177301257588597</c:v>
                </c:pt>
                <c:pt idx="20">
                  <c:v>7.17403932439409E-5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33635976"/>
        <c:axId val="2133638952"/>
      </c:barChart>
      <c:catAx>
        <c:axId val="2133635976"/>
        <c:scaling>
          <c:orientation val="minMax"/>
        </c:scaling>
        <c:delete val="0"/>
        <c:axPos val="l"/>
        <c:majorTickMark val="out"/>
        <c:minorTickMark val="none"/>
        <c:tickLblPos val="low"/>
        <c:crossAx val="2133638952"/>
        <c:crosses val="autoZero"/>
        <c:auto val="1"/>
        <c:lblAlgn val="ctr"/>
        <c:lblOffset val="100"/>
        <c:tickLblSkip val="1"/>
        <c:noMultiLvlLbl val="0"/>
      </c:catAx>
      <c:valAx>
        <c:axId val="2133638952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2133635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Population Pyramid for India, 2011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Sheet4!$E$1</c:f>
              <c:strCache>
                <c:ptCount val="1"/>
                <c:pt idx="0">
                  <c:v>% male</c:v>
                </c:pt>
              </c:strCache>
            </c:strRef>
          </c:tx>
          <c:invertIfNegative val="0"/>
          <c:cat>
            <c:strRef>
              <c:f>Sheet4!$A$2:$A$22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Sheet4!$E$2:$E$22</c:f>
              <c:numCache>
                <c:formatCode>0.00</c:formatCode>
                <c:ptCount val="21"/>
                <c:pt idx="0">
                  <c:v>-5.275955303340892</c:v>
                </c:pt>
                <c:pt idx="1">
                  <c:v>-5.259081222289469</c:v>
                </c:pt>
                <c:pt idx="2">
                  <c:v>-5.228073620439516</c:v>
                </c:pt>
                <c:pt idx="3">
                  <c:v>-5.004096687685545</c:v>
                </c:pt>
                <c:pt idx="4">
                  <c:v>-4.633769801008231</c:v>
                </c:pt>
                <c:pt idx="5">
                  <c:v>-4.354940458086735</c:v>
                </c:pt>
                <c:pt idx="6">
                  <c:v>-4.05025751570563</c:v>
                </c:pt>
                <c:pt idx="7">
                  <c:v>-3.734294800692344</c:v>
                </c:pt>
                <c:pt idx="8">
                  <c:v>-3.299409093667998</c:v>
                </c:pt>
                <c:pt idx="9">
                  <c:v>-2.787338059314988</c:v>
                </c:pt>
                <c:pt idx="10">
                  <c:v>-2.320527558336423</c:v>
                </c:pt>
                <c:pt idx="11">
                  <c:v>-1.880383406582593</c:v>
                </c:pt>
                <c:pt idx="12">
                  <c:v>-1.46730823683936</c:v>
                </c:pt>
                <c:pt idx="13">
                  <c:v>-1.098666134594896</c:v>
                </c:pt>
                <c:pt idx="14">
                  <c:v>-0.755182863205933</c:v>
                </c:pt>
                <c:pt idx="15">
                  <c:v>-0.448401823914411</c:v>
                </c:pt>
                <c:pt idx="16">
                  <c:v>-0.209034614517193</c:v>
                </c:pt>
                <c:pt idx="17">
                  <c:v>-0.0670304541903178</c:v>
                </c:pt>
                <c:pt idx="18">
                  <c:v>-0.01296152975083</c:v>
                </c:pt>
                <c:pt idx="19">
                  <c:v>-0.00131578847121833</c:v>
                </c:pt>
                <c:pt idx="20">
                  <c:v>-6.5087254855435E-5</c:v>
                </c:pt>
              </c:numCache>
            </c:numRef>
          </c:val>
        </c:ser>
        <c:ser>
          <c:idx val="1"/>
          <c:order val="1"/>
          <c:tx>
            <c:strRef>
              <c:f>Sheet4!$F$1</c:f>
              <c:strCache>
                <c:ptCount val="1"/>
                <c:pt idx="0">
                  <c:v>% female</c:v>
                </c:pt>
              </c:strCache>
            </c:strRef>
          </c:tx>
          <c:invertIfNegative val="0"/>
          <c:cat>
            <c:strRef>
              <c:f>Sheet4!$A$2:$A$22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Sheet4!$F$2:$F$22</c:f>
              <c:numCache>
                <c:formatCode>0.00</c:formatCode>
                <c:ptCount val="21"/>
                <c:pt idx="0">
                  <c:v>4.674266855521512</c:v>
                </c:pt>
                <c:pt idx="1">
                  <c:v>4.629493551545805</c:v>
                </c:pt>
                <c:pt idx="2">
                  <c:v>4.606391528398975</c:v>
                </c:pt>
                <c:pt idx="3">
                  <c:v>4.435048236795263</c:v>
                </c:pt>
                <c:pt idx="4">
                  <c:v>4.20743179966127</c:v>
                </c:pt>
                <c:pt idx="5">
                  <c:v>4.016339824008738</c:v>
                </c:pt>
                <c:pt idx="6">
                  <c:v>3.778943227958138</c:v>
                </c:pt>
                <c:pt idx="7">
                  <c:v>3.534219942949154</c:v>
                </c:pt>
                <c:pt idx="8">
                  <c:v>3.155907926479448</c:v>
                </c:pt>
                <c:pt idx="9">
                  <c:v>2.677739279068305</c:v>
                </c:pt>
                <c:pt idx="10">
                  <c:v>2.243325412595638</c:v>
                </c:pt>
                <c:pt idx="11">
                  <c:v>1.834024546805475</c:v>
                </c:pt>
                <c:pt idx="12">
                  <c:v>1.459760385761766</c:v>
                </c:pt>
                <c:pt idx="13">
                  <c:v>1.133508838957688</c:v>
                </c:pt>
                <c:pt idx="14">
                  <c:v>0.818525375989351</c:v>
                </c:pt>
                <c:pt idx="15">
                  <c:v>0.519989226865214</c:v>
                </c:pt>
                <c:pt idx="16">
                  <c:v>0.265866215421494</c:v>
                </c:pt>
                <c:pt idx="17">
                  <c:v>0.0966502847652334</c:v>
                </c:pt>
                <c:pt idx="18">
                  <c:v>0.0217379658328677</c:v>
                </c:pt>
                <c:pt idx="19">
                  <c:v>0.00258835362332078</c:v>
                </c:pt>
                <c:pt idx="20">
                  <c:v>0.000147161105939291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39073608"/>
        <c:axId val="2139076584"/>
      </c:barChart>
      <c:catAx>
        <c:axId val="2139073608"/>
        <c:scaling>
          <c:orientation val="minMax"/>
        </c:scaling>
        <c:delete val="0"/>
        <c:axPos val="l"/>
        <c:majorTickMark val="out"/>
        <c:minorTickMark val="none"/>
        <c:tickLblPos val="low"/>
        <c:crossAx val="2139076584"/>
        <c:crosses val="autoZero"/>
        <c:auto val="1"/>
        <c:lblAlgn val="ctr"/>
        <c:lblOffset val="100"/>
        <c:tickLblSkip val="1"/>
        <c:noMultiLvlLbl val="0"/>
      </c:catAx>
      <c:valAx>
        <c:axId val="2139076584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2139073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Population Pyramid for Finland,</a:t>
            </a:r>
            <a:r>
              <a:rPr lang="en-US" baseline="0" dirty="0"/>
              <a:t> 2010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Sheet2!$E$1</c:f>
              <c:strCache>
                <c:ptCount val="1"/>
                <c:pt idx="0">
                  <c:v>% Male</c:v>
                </c:pt>
              </c:strCache>
            </c:strRef>
          </c:tx>
          <c:invertIfNegative val="0"/>
          <c:cat>
            <c:strRef>
              <c:f>Sheet2!$A$2:$A$22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Sheet2!$E$2:$E$22</c:f>
              <c:numCache>
                <c:formatCode>0.00</c:formatCode>
                <c:ptCount val="21"/>
                <c:pt idx="0">
                  <c:v>-2.644095185828233</c:v>
                </c:pt>
                <c:pt idx="1">
                  <c:v>-2.711782226224284</c:v>
                </c:pt>
                <c:pt idx="2">
                  <c:v>-2.892274657530597</c:v>
                </c:pt>
                <c:pt idx="3">
                  <c:v>-3.218302788850691</c:v>
                </c:pt>
                <c:pt idx="4">
                  <c:v>-3.116953006126657</c:v>
                </c:pt>
                <c:pt idx="5">
                  <c:v>-3.25611390756504</c:v>
                </c:pt>
                <c:pt idx="6">
                  <c:v>-3.212955569747147</c:v>
                </c:pt>
                <c:pt idx="7">
                  <c:v>-2.962911231595861</c:v>
                </c:pt>
                <c:pt idx="8">
                  <c:v>-3.356949900553127</c:v>
                </c:pt>
                <c:pt idx="9">
                  <c:v>-3.594796489788523</c:v>
                </c:pt>
                <c:pt idx="10">
                  <c:v>-3.577156375521687</c:v>
                </c:pt>
                <c:pt idx="11">
                  <c:v>-3.646194492630736</c:v>
                </c:pt>
                <c:pt idx="12">
                  <c:v>-3.724823351477092</c:v>
                </c:pt>
                <c:pt idx="13">
                  <c:v>-2.426343484042452</c:v>
                </c:pt>
                <c:pt idx="14">
                  <c:v>-1.849604990839317</c:v>
                </c:pt>
                <c:pt idx="15">
                  <c:v>-1.33174299552356</c:v>
                </c:pt>
                <c:pt idx="16">
                  <c:v>-0.889712559380773</c:v>
                </c:pt>
                <c:pt idx="17">
                  <c:v>-0.396379266643172</c:v>
                </c:pt>
                <c:pt idx="18">
                  <c:v>-0.110997612209775</c:v>
                </c:pt>
                <c:pt idx="19">
                  <c:v>-0.023615298603177</c:v>
                </c:pt>
                <c:pt idx="20">
                  <c:v>-0.0025689486796365</c:v>
                </c:pt>
              </c:numCache>
            </c:numRef>
          </c:val>
        </c:ser>
        <c:ser>
          <c:idx val="1"/>
          <c:order val="1"/>
          <c:tx>
            <c:strRef>
              <c:f>Sheet2!$F$1</c:f>
              <c:strCache>
                <c:ptCount val="1"/>
                <c:pt idx="0">
                  <c:v>% Female</c:v>
                </c:pt>
              </c:strCache>
            </c:strRef>
          </c:tx>
          <c:invertIfNegative val="0"/>
          <c:cat>
            <c:strRef>
              <c:f>Sheet2!$A$2:$A$22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Sheet2!$F$2:$F$22</c:f>
              <c:numCache>
                <c:formatCode>0.00</c:formatCode>
                <c:ptCount val="21"/>
                <c:pt idx="0">
                  <c:v>2.547217276731722</c:v>
                </c:pt>
                <c:pt idx="1">
                  <c:v>2.618063172541249</c:v>
                </c:pt>
                <c:pt idx="2">
                  <c:v>2.790468172819076</c:v>
                </c:pt>
                <c:pt idx="3">
                  <c:v>3.102566893520693</c:v>
                </c:pt>
                <c:pt idx="4">
                  <c:v>2.956859930261592</c:v>
                </c:pt>
                <c:pt idx="5">
                  <c:v>3.056135524792448</c:v>
                </c:pt>
                <c:pt idx="6">
                  <c:v>3.026773392846678</c:v>
                </c:pt>
                <c:pt idx="7">
                  <c:v>2.819031076286739</c:v>
                </c:pt>
                <c:pt idx="8">
                  <c:v>3.27097575140798</c:v>
                </c:pt>
                <c:pt idx="9">
                  <c:v>3.532342492999132</c:v>
                </c:pt>
                <c:pt idx="10">
                  <c:v>3.564235515125589</c:v>
                </c:pt>
                <c:pt idx="11">
                  <c:v>3.704747493276966</c:v>
                </c:pt>
                <c:pt idx="12">
                  <c:v>3.872509356681969</c:v>
                </c:pt>
                <c:pt idx="13">
                  <c:v>2.704570140671825</c:v>
                </c:pt>
                <c:pt idx="14">
                  <c:v>2.323604566106475</c:v>
                </c:pt>
                <c:pt idx="15">
                  <c:v>1.940793154341676</c:v>
                </c:pt>
                <c:pt idx="16">
                  <c:v>1.637676239394048</c:v>
                </c:pt>
                <c:pt idx="17">
                  <c:v>1.04325957342512</c:v>
                </c:pt>
                <c:pt idx="18">
                  <c:v>0.407910991827318</c:v>
                </c:pt>
                <c:pt idx="19">
                  <c:v>0.117657849527351</c:v>
                </c:pt>
                <c:pt idx="20">
                  <c:v>0.0163270960528008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38362472"/>
        <c:axId val="2138359480"/>
      </c:barChart>
      <c:catAx>
        <c:axId val="2138362472"/>
        <c:scaling>
          <c:orientation val="minMax"/>
        </c:scaling>
        <c:delete val="0"/>
        <c:axPos val="l"/>
        <c:majorTickMark val="out"/>
        <c:minorTickMark val="none"/>
        <c:tickLblPos val="low"/>
        <c:crossAx val="2138359480"/>
        <c:crosses val="autoZero"/>
        <c:auto val="1"/>
        <c:lblAlgn val="ctr"/>
        <c:lblOffset val="100"/>
        <c:tickLblSkip val="1"/>
        <c:noMultiLvlLbl val="0"/>
      </c:catAx>
      <c:valAx>
        <c:axId val="2138359480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2138362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Sheet3!$E$1</c:f>
              <c:strCache>
                <c:ptCount val="1"/>
                <c:pt idx="0">
                  <c:v>% Male</c:v>
                </c:pt>
              </c:strCache>
            </c:strRef>
          </c:tx>
          <c:invertIfNegative val="0"/>
          <c:cat>
            <c:strRef>
              <c:f>Sheet3!$A$2:$A$22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Sheet3!$E$2:$E$22</c:f>
              <c:numCache>
                <c:formatCode>0.00</c:formatCode>
                <c:ptCount val="21"/>
                <c:pt idx="0">
                  <c:v>-1.770960001170045</c:v>
                </c:pt>
                <c:pt idx="1">
                  <c:v>-1.867982154124798</c:v>
                </c:pt>
                <c:pt idx="2">
                  <c:v>-1.944332638469772</c:v>
                </c:pt>
                <c:pt idx="3">
                  <c:v>-1.990669934435684</c:v>
                </c:pt>
                <c:pt idx="4">
                  <c:v>-2.035405693762157</c:v>
                </c:pt>
                <c:pt idx="5">
                  <c:v>-2.120713403703193</c:v>
                </c:pt>
                <c:pt idx="6">
                  <c:v>-2.28498330596264</c:v>
                </c:pt>
                <c:pt idx="7">
                  <c:v>-2.510573313179902</c:v>
                </c:pt>
                <c:pt idx="8">
                  <c:v>-2.667255271023653</c:v>
                </c:pt>
                <c:pt idx="9">
                  <c:v>-2.758887045271797</c:v>
                </c:pt>
                <c:pt idx="10">
                  <c:v>-2.996448002535881</c:v>
                </c:pt>
                <c:pt idx="11">
                  <c:v>-2.878452901801562</c:v>
                </c:pt>
                <c:pt idx="12">
                  <c:v>-2.893783627605664</c:v>
                </c:pt>
                <c:pt idx="13">
                  <c:v>-3.192518247630511</c:v>
                </c:pt>
                <c:pt idx="14">
                  <c:v>-3.386166133579747</c:v>
                </c:pt>
                <c:pt idx="15">
                  <c:v>-3.653893250689942</c:v>
                </c:pt>
                <c:pt idx="16">
                  <c:v>-2.868397826103827</c:v>
                </c:pt>
                <c:pt idx="17">
                  <c:v>-2.07705404116291</c:v>
                </c:pt>
                <c:pt idx="18">
                  <c:v>-1.280066168740812</c:v>
                </c:pt>
                <c:pt idx="19">
                  <c:v>-0.663595820431498</c:v>
                </c:pt>
                <c:pt idx="20">
                  <c:v>-0.244809379643244</c:v>
                </c:pt>
              </c:numCache>
            </c:numRef>
          </c:val>
        </c:ser>
        <c:ser>
          <c:idx val="1"/>
          <c:order val="1"/>
          <c:tx>
            <c:strRef>
              <c:f>Sheet3!$F$1</c:f>
              <c:strCache>
                <c:ptCount val="1"/>
                <c:pt idx="0">
                  <c:v>% Female</c:v>
                </c:pt>
              </c:strCache>
            </c:strRef>
          </c:tx>
          <c:invertIfNegative val="0"/>
          <c:cat>
            <c:strRef>
              <c:f>Sheet3!$A$2:$A$22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Sheet3!$F$2:$F$22</c:f>
              <c:numCache>
                <c:formatCode>0.00</c:formatCode>
                <c:ptCount val="21"/>
                <c:pt idx="0">
                  <c:v>1.677740681575191</c:v>
                </c:pt>
                <c:pt idx="1">
                  <c:v>1.769840697752854</c:v>
                </c:pt>
                <c:pt idx="2">
                  <c:v>1.842373424692373</c:v>
                </c:pt>
                <c:pt idx="3">
                  <c:v>1.886681983214627</c:v>
                </c:pt>
                <c:pt idx="4">
                  <c:v>1.930121216082868</c:v>
                </c:pt>
                <c:pt idx="5">
                  <c:v>2.012362967413642</c:v>
                </c:pt>
                <c:pt idx="6">
                  <c:v>2.169956224789557</c:v>
                </c:pt>
                <c:pt idx="7">
                  <c:v>2.386585275399383</c:v>
                </c:pt>
                <c:pt idx="8">
                  <c:v>2.537930954201687</c:v>
                </c:pt>
                <c:pt idx="9">
                  <c:v>2.559345094078186</c:v>
                </c:pt>
                <c:pt idx="10">
                  <c:v>2.670092705186225</c:v>
                </c:pt>
                <c:pt idx="11">
                  <c:v>2.739095895350203</c:v>
                </c:pt>
                <c:pt idx="12">
                  <c:v>3.046058328244227</c:v>
                </c:pt>
                <c:pt idx="13">
                  <c:v>3.488766148563501</c:v>
                </c:pt>
                <c:pt idx="14">
                  <c:v>3.80843267524262</c:v>
                </c:pt>
                <c:pt idx="15">
                  <c:v>4.21115617924137</c:v>
                </c:pt>
                <c:pt idx="16">
                  <c:v>3.518305498495955</c:v>
                </c:pt>
                <c:pt idx="17">
                  <c:v>2.869253160465126</c:v>
                </c:pt>
                <c:pt idx="18">
                  <c:v>2.192047543233467</c:v>
                </c:pt>
                <c:pt idx="19">
                  <c:v>1.60148440526783</c:v>
                </c:pt>
                <c:pt idx="20">
                  <c:v>0.995420780479826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38312072"/>
        <c:axId val="2138309080"/>
      </c:barChart>
      <c:catAx>
        <c:axId val="2138312072"/>
        <c:scaling>
          <c:orientation val="minMax"/>
        </c:scaling>
        <c:delete val="0"/>
        <c:axPos val="l"/>
        <c:majorTickMark val="out"/>
        <c:minorTickMark val="none"/>
        <c:tickLblPos val="low"/>
        <c:crossAx val="2138309080"/>
        <c:crosses val="autoZero"/>
        <c:auto val="1"/>
        <c:lblAlgn val="ctr"/>
        <c:lblOffset val="100"/>
        <c:tickLblSkip val="1"/>
        <c:noMultiLvlLbl val="0"/>
      </c:catAx>
      <c:valAx>
        <c:axId val="2138309080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2138312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US </a:t>
            </a:r>
            <a:r>
              <a:rPr lang="en-US" dirty="0"/>
              <a:t>1980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'US 1980'!$E$1</c:f>
              <c:strCache>
                <c:ptCount val="1"/>
                <c:pt idx="0">
                  <c:v>% Male</c:v>
                </c:pt>
              </c:strCache>
            </c:strRef>
          </c:tx>
          <c:invertIfNegative val="0"/>
          <c:cat>
            <c:strRef>
              <c:f>'US 1980'!$A$2:$A$22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'US 1980'!$E$2:$E$22</c:f>
              <c:numCache>
                <c:formatCode>0.00</c:formatCode>
                <c:ptCount val="21"/>
                <c:pt idx="0">
                  <c:v>-3.703037435444788</c:v>
                </c:pt>
                <c:pt idx="1">
                  <c:v>-3.73701217782764</c:v>
                </c:pt>
                <c:pt idx="2">
                  <c:v>-4.098679755655593</c:v>
                </c:pt>
                <c:pt idx="3">
                  <c:v>-4.722006849247137</c:v>
                </c:pt>
                <c:pt idx="4">
                  <c:v>-4.710027076680108</c:v>
                </c:pt>
                <c:pt idx="5">
                  <c:v>-4.309643634178983</c:v>
                </c:pt>
                <c:pt idx="6">
                  <c:v>-3.860273875794329</c:v>
                </c:pt>
                <c:pt idx="7">
                  <c:v>-3.044426322684551</c:v>
                </c:pt>
                <c:pt idx="8">
                  <c:v>-2.525751592979463</c:v>
                </c:pt>
                <c:pt idx="9">
                  <c:v>-2.363834323085704</c:v>
                </c:pt>
                <c:pt idx="10">
                  <c:v>-2.47170068642323</c:v>
                </c:pt>
                <c:pt idx="11">
                  <c:v>-2.410791369974461</c:v>
                </c:pt>
                <c:pt idx="12">
                  <c:v>-2.06727278890976</c:v>
                </c:pt>
                <c:pt idx="13">
                  <c:v>-1.723311034156542</c:v>
                </c:pt>
                <c:pt idx="14">
                  <c:v>-1.263762804006313</c:v>
                </c:pt>
                <c:pt idx="15">
                  <c:v>-0.819484041876595</c:v>
                </c:pt>
                <c:pt idx="16">
                  <c:v>-0.45162567529361</c:v>
                </c:pt>
                <c:pt idx="17">
                  <c:v>-0.219642953311045</c:v>
                </c:pt>
                <c:pt idx="18">
                  <c:v>-0.0688437538173945</c:v>
                </c:pt>
                <c:pt idx="19">
                  <c:v>-0.0131565813486608</c:v>
                </c:pt>
                <c:pt idx="20">
                  <c:v>-0.00142766181284682</c:v>
                </c:pt>
              </c:numCache>
            </c:numRef>
          </c:val>
        </c:ser>
        <c:ser>
          <c:idx val="1"/>
          <c:order val="1"/>
          <c:tx>
            <c:strRef>
              <c:f>'US 1980'!$F$1</c:f>
              <c:strCache>
                <c:ptCount val="1"/>
                <c:pt idx="0">
                  <c:v>% Female</c:v>
                </c:pt>
              </c:strCache>
            </c:strRef>
          </c:tx>
          <c:invertIfNegative val="0"/>
          <c:cat>
            <c:strRef>
              <c:f>'US 1980'!$A$2:$A$22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'US 1980'!$F$2:$F$22</c:f>
              <c:numCache>
                <c:formatCode>0.00</c:formatCode>
                <c:ptCount val="21"/>
                <c:pt idx="0">
                  <c:v>3.537014097513465</c:v>
                </c:pt>
                <c:pt idx="1">
                  <c:v>3.569567779479027</c:v>
                </c:pt>
                <c:pt idx="2">
                  <c:v>3.92700430284684</c:v>
                </c:pt>
                <c:pt idx="3">
                  <c:v>4.568770854606228</c:v>
                </c:pt>
                <c:pt idx="4">
                  <c:v>4.70167279055396</c:v>
                </c:pt>
                <c:pt idx="5">
                  <c:v>4.354012934008685</c:v>
                </c:pt>
                <c:pt idx="6">
                  <c:v>3.948167496822231</c:v>
                </c:pt>
                <c:pt idx="7">
                  <c:v>3.150646297969717</c:v>
                </c:pt>
                <c:pt idx="8">
                  <c:v>2.635878274156318</c:v>
                </c:pt>
                <c:pt idx="9">
                  <c:v>2.498331156200418</c:v>
                </c:pt>
                <c:pt idx="10">
                  <c:v>2.675061957728087</c:v>
                </c:pt>
                <c:pt idx="11">
                  <c:v>2.699297001103503</c:v>
                </c:pt>
                <c:pt idx="12">
                  <c:v>2.396444777053066</c:v>
                </c:pt>
                <c:pt idx="13">
                  <c:v>2.153679335564779</c:v>
                </c:pt>
                <c:pt idx="14">
                  <c:v>1.74701708570118</c:v>
                </c:pt>
                <c:pt idx="15">
                  <c:v>1.306091392422285</c:v>
                </c:pt>
                <c:pt idx="16">
                  <c:v>0.848972035744655</c:v>
                </c:pt>
                <c:pt idx="17">
                  <c:v>0.475807027318481</c:v>
                </c:pt>
                <c:pt idx="18">
                  <c:v>0.176394130354176</c:v>
                </c:pt>
                <c:pt idx="19">
                  <c:v>0.0392395753874994</c:v>
                </c:pt>
                <c:pt idx="20">
                  <c:v>0.00521730295662732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38262152"/>
        <c:axId val="2138259160"/>
      </c:barChart>
      <c:catAx>
        <c:axId val="2138262152"/>
        <c:scaling>
          <c:orientation val="minMax"/>
        </c:scaling>
        <c:delete val="0"/>
        <c:axPos val="l"/>
        <c:majorTickMark val="out"/>
        <c:minorTickMark val="none"/>
        <c:tickLblPos val="low"/>
        <c:crossAx val="2138259160"/>
        <c:crosses val="autoZero"/>
        <c:auto val="1"/>
        <c:lblAlgn val="ctr"/>
        <c:lblOffset val="100"/>
        <c:tickLblSkip val="1"/>
        <c:noMultiLvlLbl val="0"/>
      </c:catAx>
      <c:valAx>
        <c:axId val="2138259160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2138262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US </a:t>
            </a:r>
            <a:r>
              <a:rPr lang="en-US" dirty="0"/>
              <a:t>2010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'US 2010'!$E$1</c:f>
              <c:strCache>
                <c:ptCount val="1"/>
                <c:pt idx="0">
                  <c:v>% Male</c:v>
                </c:pt>
              </c:strCache>
            </c:strRef>
          </c:tx>
          <c:invertIfNegative val="0"/>
          <c:cat>
            <c:strRef>
              <c:f>'US 2010'!$A$2:$A$22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'US 2010'!$E$2:$E$22</c:f>
              <c:numCache>
                <c:formatCode>0.00</c:formatCode>
                <c:ptCount val="21"/>
                <c:pt idx="0">
                  <c:v>-3.460130064723558</c:v>
                </c:pt>
                <c:pt idx="1">
                  <c:v>-3.425654817473266</c:v>
                </c:pt>
                <c:pt idx="2">
                  <c:v>-3.351045219619047</c:v>
                </c:pt>
                <c:pt idx="3">
                  <c:v>-3.586825730656465</c:v>
                </c:pt>
                <c:pt idx="4">
                  <c:v>-3.567681249352526</c:v>
                </c:pt>
                <c:pt idx="5">
                  <c:v>-3.496282347646102</c:v>
                </c:pt>
                <c:pt idx="6">
                  <c:v>-3.312840919740454</c:v>
                </c:pt>
                <c:pt idx="7">
                  <c:v>-3.27842957501</c:v>
                </c:pt>
                <c:pt idx="8">
                  <c:v>-3.391773182462879</c:v>
                </c:pt>
                <c:pt idx="9">
                  <c:v>-3.612044843881977</c:v>
                </c:pt>
                <c:pt idx="10">
                  <c:v>-3.505399647769964</c:v>
                </c:pt>
                <c:pt idx="11">
                  <c:v>-3.059920909505556</c:v>
                </c:pt>
                <c:pt idx="12">
                  <c:v>-2.598100966973903</c:v>
                </c:pt>
                <c:pt idx="13">
                  <c:v>-1.860414495163622</c:v>
                </c:pt>
                <c:pt idx="14">
                  <c:v>-1.356977793319678</c:v>
                </c:pt>
                <c:pt idx="15">
                  <c:v>-1.023671656942026</c:v>
                </c:pt>
                <c:pt idx="16">
                  <c:v>-0.746409003575698</c:v>
                </c:pt>
                <c:pt idx="17">
                  <c:v>-0.420686182468105</c:v>
                </c:pt>
                <c:pt idx="18">
                  <c:v>-0.153233376838839</c:v>
                </c:pt>
                <c:pt idx="19">
                  <c:v>-0.0351499540584674</c:v>
                </c:pt>
                <c:pt idx="20">
                  <c:v>-0.00472489392692607</c:v>
                </c:pt>
              </c:numCache>
            </c:numRef>
          </c:val>
        </c:ser>
        <c:ser>
          <c:idx val="1"/>
          <c:order val="1"/>
          <c:tx>
            <c:strRef>
              <c:f>'US 2010'!$F$1</c:f>
              <c:strCache>
                <c:ptCount val="1"/>
                <c:pt idx="0">
                  <c:v>% Female</c:v>
                </c:pt>
              </c:strCache>
            </c:strRef>
          </c:tx>
          <c:invertIfNegative val="0"/>
          <c:cat>
            <c:strRef>
              <c:f>'US 2010'!$A$2:$A$22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'US 2010'!$F$2:$F$22</c:f>
              <c:numCache>
                <c:formatCode>0.00</c:formatCode>
                <c:ptCount val="21"/>
                <c:pt idx="0">
                  <c:v>3.312089984038076</c:v>
                </c:pt>
                <c:pt idx="1">
                  <c:v>3.288010087307942</c:v>
                </c:pt>
                <c:pt idx="2">
                  <c:v>3.206728352752997</c:v>
                </c:pt>
                <c:pt idx="3">
                  <c:v>3.412224583829404</c:v>
                </c:pt>
                <c:pt idx="4">
                  <c:v>3.432694474757504</c:v>
                </c:pt>
                <c:pt idx="5">
                  <c:v>3.384595340034277</c:v>
                </c:pt>
                <c:pt idx="6">
                  <c:v>3.236696688275915</c:v>
                </c:pt>
                <c:pt idx="7">
                  <c:v>3.238986798884465</c:v>
                </c:pt>
                <c:pt idx="8">
                  <c:v>3.386715800805959</c:v>
                </c:pt>
                <c:pt idx="9">
                  <c:v>3.694063241495281</c:v>
                </c:pt>
                <c:pt idx="10">
                  <c:v>3.649272116401794</c:v>
                </c:pt>
                <c:pt idx="11">
                  <c:v>3.256934324360427</c:v>
                </c:pt>
                <c:pt idx="12">
                  <c:v>2.825351951318424</c:v>
                </c:pt>
                <c:pt idx="13">
                  <c:v>2.106939387743081</c:v>
                </c:pt>
                <c:pt idx="14">
                  <c:v>1.621813515041046</c:v>
                </c:pt>
                <c:pt idx="15">
                  <c:v>1.33567262833818</c:v>
                </c:pt>
                <c:pt idx="16">
                  <c:v>1.112413767401506</c:v>
                </c:pt>
                <c:pt idx="17">
                  <c:v>0.763053825906628</c:v>
                </c:pt>
                <c:pt idx="18">
                  <c:v>0.355856589549831</c:v>
                </c:pt>
                <c:pt idx="19">
                  <c:v>0.111560824463564</c:v>
                </c:pt>
                <c:pt idx="20">
                  <c:v>0.0209288861846265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38230328"/>
        <c:axId val="2138227336"/>
      </c:barChart>
      <c:catAx>
        <c:axId val="2138230328"/>
        <c:scaling>
          <c:orientation val="minMax"/>
        </c:scaling>
        <c:delete val="0"/>
        <c:axPos val="l"/>
        <c:majorTickMark val="out"/>
        <c:minorTickMark val="none"/>
        <c:tickLblPos val="low"/>
        <c:crossAx val="2138227336"/>
        <c:crosses val="autoZero"/>
        <c:auto val="1"/>
        <c:lblAlgn val="ctr"/>
        <c:lblOffset val="100"/>
        <c:tickLblSkip val="1"/>
        <c:noMultiLvlLbl val="0"/>
      </c:catAx>
      <c:valAx>
        <c:axId val="2138227336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2138230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US </a:t>
            </a:r>
            <a:r>
              <a:rPr lang="en-US" dirty="0"/>
              <a:t>2040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'US 2040'!$E$1</c:f>
              <c:strCache>
                <c:ptCount val="1"/>
                <c:pt idx="0">
                  <c:v> % Male</c:v>
                </c:pt>
              </c:strCache>
            </c:strRef>
          </c:tx>
          <c:invertIfNegative val="0"/>
          <c:cat>
            <c:strRef>
              <c:f>'US 2040'!$A$2:$A$22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'US 2040'!$E$2:$E$22</c:f>
              <c:numCache>
                <c:formatCode>0.00</c:formatCode>
                <c:ptCount val="21"/>
                <c:pt idx="0">
                  <c:v>-3.255899230759483</c:v>
                </c:pt>
                <c:pt idx="1">
                  <c:v>-3.226523530207058</c:v>
                </c:pt>
                <c:pt idx="2">
                  <c:v>-3.25136788079873</c:v>
                </c:pt>
                <c:pt idx="3">
                  <c:v>-3.299988171569418</c:v>
                </c:pt>
                <c:pt idx="4">
                  <c:v>-3.272315884861706</c:v>
                </c:pt>
                <c:pt idx="5">
                  <c:v>-3.222790695157858</c:v>
                </c:pt>
                <c:pt idx="6">
                  <c:v>-3.169741629950827</c:v>
                </c:pt>
                <c:pt idx="7">
                  <c:v>-3.115736124148618</c:v>
                </c:pt>
                <c:pt idx="8">
                  <c:v>-2.978765299885294</c:v>
                </c:pt>
                <c:pt idx="9">
                  <c:v>-3.049944335131971</c:v>
                </c:pt>
                <c:pt idx="10">
                  <c:v>-2.950731967643648</c:v>
                </c:pt>
                <c:pt idx="11">
                  <c:v>-2.776452089274135</c:v>
                </c:pt>
                <c:pt idx="12">
                  <c:v>-2.482978689840856</c:v>
                </c:pt>
                <c:pt idx="13">
                  <c:v>-2.26869029455448</c:v>
                </c:pt>
                <c:pt idx="14">
                  <c:v>-2.108727318834561</c:v>
                </c:pt>
                <c:pt idx="15">
                  <c:v>-1.916629005495836</c:v>
                </c:pt>
                <c:pt idx="16">
                  <c:v>-1.46629782505434</c:v>
                </c:pt>
                <c:pt idx="17">
                  <c:v>-0.868132209055144</c:v>
                </c:pt>
                <c:pt idx="18">
                  <c:v>-0.392050509589747</c:v>
                </c:pt>
                <c:pt idx="19">
                  <c:v>-0.10439725556747</c:v>
                </c:pt>
                <c:pt idx="20">
                  <c:v>-0.0203818074802181</c:v>
                </c:pt>
              </c:numCache>
            </c:numRef>
          </c:val>
        </c:ser>
        <c:ser>
          <c:idx val="1"/>
          <c:order val="1"/>
          <c:tx>
            <c:strRef>
              <c:f>'US 2040'!$F$1</c:f>
              <c:strCache>
                <c:ptCount val="1"/>
                <c:pt idx="0">
                  <c:v>% Female</c:v>
                </c:pt>
              </c:strCache>
            </c:strRef>
          </c:tx>
          <c:invertIfNegative val="0"/>
          <c:cat>
            <c:strRef>
              <c:f>'US 2040'!$A$2:$A$22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100+</c:v>
                </c:pt>
              </c:strCache>
            </c:strRef>
          </c:cat>
          <c:val>
            <c:numRef>
              <c:f>'US 2040'!$F$2:$F$22</c:f>
              <c:numCache>
                <c:formatCode>0.00</c:formatCode>
                <c:ptCount val="21"/>
                <c:pt idx="0">
                  <c:v>3.118613062928543</c:v>
                </c:pt>
                <c:pt idx="1">
                  <c:v>3.099902170116993</c:v>
                </c:pt>
                <c:pt idx="2">
                  <c:v>3.126551240578735</c:v>
                </c:pt>
                <c:pt idx="3">
                  <c:v>3.173356401587028</c:v>
                </c:pt>
                <c:pt idx="4">
                  <c:v>3.183738364936345</c:v>
                </c:pt>
                <c:pt idx="5">
                  <c:v>3.165980358122598</c:v>
                </c:pt>
                <c:pt idx="6">
                  <c:v>3.13318716608858</c:v>
                </c:pt>
                <c:pt idx="7">
                  <c:v>3.092975275421567</c:v>
                </c:pt>
                <c:pt idx="8">
                  <c:v>2.97181453860746</c:v>
                </c:pt>
                <c:pt idx="9">
                  <c:v>3.055289433993041</c:v>
                </c:pt>
                <c:pt idx="10">
                  <c:v>2.987745482367611</c:v>
                </c:pt>
                <c:pt idx="11">
                  <c:v>2.845592816822897</c:v>
                </c:pt>
                <c:pt idx="12">
                  <c:v>2.606197538538308</c:v>
                </c:pt>
                <c:pt idx="13">
                  <c:v>2.460536485378994</c:v>
                </c:pt>
                <c:pt idx="14">
                  <c:v>2.374939241457404</c:v>
                </c:pt>
                <c:pt idx="15">
                  <c:v>2.300783230904521</c:v>
                </c:pt>
                <c:pt idx="16">
                  <c:v>1.904821394697112</c:v>
                </c:pt>
                <c:pt idx="17">
                  <c:v>1.264187226493887</c:v>
                </c:pt>
                <c:pt idx="18">
                  <c:v>0.663703759102762</c:v>
                </c:pt>
                <c:pt idx="19">
                  <c:v>0.216521444140801</c:v>
                </c:pt>
                <c:pt idx="20">
                  <c:v>0.0550216128534181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38198264"/>
        <c:axId val="2138195272"/>
      </c:barChart>
      <c:catAx>
        <c:axId val="2138198264"/>
        <c:scaling>
          <c:orientation val="minMax"/>
        </c:scaling>
        <c:delete val="0"/>
        <c:axPos val="l"/>
        <c:majorTickMark val="out"/>
        <c:minorTickMark val="none"/>
        <c:tickLblPos val="low"/>
        <c:crossAx val="2138195272"/>
        <c:crosses val="autoZero"/>
        <c:auto val="1"/>
        <c:lblAlgn val="ctr"/>
        <c:lblOffset val="100"/>
        <c:tickLblSkip val="1"/>
        <c:noMultiLvlLbl val="0"/>
      </c:catAx>
      <c:valAx>
        <c:axId val="2138195272"/>
        <c:scaling>
          <c:orientation val="minMax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crossAx val="2138198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C2B42-E8CB-45AC-9222-5283FE3873D7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DA283328-4FB1-4560-886D-F863B2513730}">
      <dgm:prSet phldrT="[Text]"/>
      <dgm:spPr>
        <a:solidFill>
          <a:schemeClr val="accent1"/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Stage 1: Mortality rate begins to decline</a:t>
          </a:r>
          <a:endParaRPr lang="en-US" b="0" dirty="0">
            <a:solidFill>
              <a:schemeClr val="tx1"/>
            </a:solidFill>
          </a:endParaRPr>
        </a:p>
      </dgm:t>
    </dgm:pt>
    <dgm:pt modelId="{E9F561D9-F6B0-4F1A-A57F-F35A7D99D3A9}" type="parTrans" cxnId="{8391C7D0-1862-4D92-AB0C-7D2DD6CCD0B9}">
      <dgm:prSet/>
      <dgm:spPr/>
      <dgm:t>
        <a:bodyPr/>
        <a:lstStyle/>
        <a:p>
          <a:endParaRPr lang="en-US"/>
        </a:p>
      </dgm:t>
    </dgm:pt>
    <dgm:pt modelId="{79229C99-B151-45BA-B423-85F1E31B389B}" type="sibTrans" cxnId="{8391C7D0-1862-4D92-AB0C-7D2DD6CCD0B9}">
      <dgm:prSet/>
      <dgm:spPr/>
      <dgm:t>
        <a:bodyPr/>
        <a:lstStyle/>
        <a:p>
          <a:endParaRPr lang="en-US" dirty="0"/>
        </a:p>
      </dgm:t>
    </dgm:pt>
    <dgm:pt modelId="{4DC298E3-276E-4C1F-B5F9-AA39875000C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Stage 2: Population increases</a:t>
          </a:r>
          <a:endParaRPr lang="en-US" dirty="0">
            <a:solidFill>
              <a:schemeClr val="tx1"/>
            </a:solidFill>
          </a:endParaRPr>
        </a:p>
      </dgm:t>
    </dgm:pt>
    <dgm:pt modelId="{EF8C9645-64FB-4555-AD43-0FFFFA26E0C2}" type="parTrans" cxnId="{445EC2C9-FCA6-4539-8F99-1DA6C6C451AE}">
      <dgm:prSet/>
      <dgm:spPr/>
      <dgm:t>
        <a:bodyPr/>
        <a:lstStyle/>
        <a:p>
          <a:endParaRPr lang="en-US"/>
        </a:p>
      </dgm:t>
    </dgm:pt>
    <dgm:pt modelId="{0B2AECE4-BA02-4482-8DA6-C45217BFFA37}" type="sibTrans" cxnId="{445EC2C9-FCA6-4539-8F99-1DA6C6C451AE}">
      <dgm:prSet/>
      <dgm:spPr/>
      <dgm:t>
        <a:bodyPr/>
        <a:lstStyle/>
        <a:p>
          <a:endParaRPr lang="en-US" dirty="0"/>
        </a:p>
      </dgm:t>
    </dgm:pt>
    <dgm:pt modelId="{9FD1FCAB-9D03-4901-BC40-7D8895FDB65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Stage 3: Birth rates decline; population ages</a:t>
          </a:r>
          <a:endParaRPr lang="en-US" dirty="0">
            <a:solidFill>
              <a:schemeClr val="tx1"/>
            </a:solidFill>
          </a:endParaRPr>
        </a:p>
      </dgm:t>
    </dgm:pt>
    <dgm:pt modelId="{A207E10F-A258-48C0-95F2-E09913E8FCDE}" type="parTrans" cxnId="{30AD98AC-137F-443A-BFDB-2A1AAAD9E2E5}">
      <dgm:prSet/>
      <dgm:spPr/>
      <dgm:t>
        <a:bodyPr/>
        <a:lstStyle/>
        <a:p>
          <a:endParaRPr lang="en-US"/>
        </a:p>
      </dgm:t>
    </dgm:pt>
    <dgm:pt modelId="{AADD4BA8-1EE3-495A-A4E6-A65064441370}" type="sibTrans" cxnId="{30AD98AC-137F-443A-BFDB-2A1AAAD9E2E5}">
      <dgm:prSet/>
      <dgm:spPr/>
      <dgm:t>
        <a:bodyPr/>
        <a:lstStyle/>
        <a:p>
          <a:endParaRPr lang="en-US"/>
        </a:p>
      </dgm:t>
    </dgm:pt>
    <dgm:pt modelId="{D6646AE6-79B0-46E9-A4F6-28A829CFD75C}" type="pres">
      <dgm:prSet presAssocID="{1B1C2B42-E8CB-45AC-9222-5283FE3873D7}" presName="linearFlow" presStyleCnt="0">
        <dgm:presLayoutVars>
          <dgm:resizeHandles val="exact"/>
        </dgm:presLayoutVars>
      </dgm:prSet>
      <dgm:spPr/>
    </dgm:pt>
    <dgm:pt modelId="{791326F0-25B9-40B4-8CE6-F439F7332290}" type="pres">
      <dgm:prSet presAssocID="{DA283328-4FB1-4560-886D-F863B25137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1001A-71A7-445C-82B2-9F9FF21D0535}" type="pres">
      <dgm:prSet presAssocID="{79229C99-B151-45BA-B423-85F1E31B389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2348A66-4531-4F59-9C85-793B815B4524}" type="pres">
      <dgm:prSet presAssocID="{79229C99-B151-45BA-B423-85F1E31B389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386A684-FCB9-4726-9DD8-30B2EA2CCD4D}" type="pres">
      <dgm:prSet presAssocID="{4DC298E3-276E-4C1F-B5F9-AA39875000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C5C4F-E9BB-4D35-BBCF-E366BF91960D}" type="pres">
      <dgm:prSet presAssocID="{0B2AECE4-BA02-4482-8DA6-C45217BFFA3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DE0B5FF-7C92-4159-B35D-19A1A6FA04CD}" type="pres">
      <dgm:prSet presAssocID="{0B2AECE4-BA02-4482-8DA6-C45217BFFA3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9845F5E-46B5-4875-A233-7DFF8BE72AD4}" type="pres">
      <dgm:prSet presAssocID="{9FD1FCAB-9D03-4901-BC40-7D8895FDB65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90C9E7-6D07-484B-A76B-273BD18ACC52}" type="presOf" srcId="{9FD1FCAB-9D03-4901-BC40-7D8895FDB654}" destId="{19845F5E-46B5-4875-A233-7DFF8BE72AD4}" srcOrd="0" destOrd="0" presId="urn:microsoft.com/office/officeart/2005/8/layout/process2"/>
    <dgm:cxn modelId="{82ED2B5C-3BE6-F549-9E5D-D9C3947287A5}" type="presOf" srcId="{1B1C2B42-E8CB-45AC-9222-5283FE3873D7}" destId="{D6646AE6-79B0-46E9-A4F6-28A829CFD75C}" srcOrd="0" destOrd="0" presId="urn:microsoft.com/office/officeart/2005/8/layout/process2"/>
    <dgm:cxn modelId="{EA4EEAB7-BFEC-DB4E-9E6C-CB8160E58F39}" type="presOf" srcId="{DA283328-4FB1-4560-886D-F863B2513730}" destId="{791326F0-25B9-40B4-8CE6-F439F7332290}" srcOrd="0" destOrd="0" presId="urn:microsoft.com/office/officeart/2005/8/layout/process2"/>
    <dgm:cxn modelId="{30AD98AC-137F-443A-BFDB-2A1AAAD9E2E5}" srcId="{1B1C2B42-E8CB-45AC-9222-5283FE3873D7}" destId="{9FD1FCAB-9D03-4901-BC40-7D8895FDB654}" srcOrd="2" destOrd="0" parTransId="{A207E10F-A258-48C0-95F2-E09913E8FCDE}" sibTransId="{AADD4BA8-1EE3-495A-A4E6-A65064441370}"/>
    <dgm:cxn modelId="{679374DB-95ED-234F-AEA6-44C7E4A77B23}" type="presOf" srcId="{4DC298E3-276E-4C1F-B5F9-AA39875000C7}" destId="{B386A684-FCB9-4726-9DD8-30B2EA2CCD4D}" srcOrd="0" destOrd="0" presId="urn:microsoft.com/office/officeart/2005/8/layout/process2"/>
    <dgm:cxn modelId="{32969D2C-771B-5845-8287-C86806DB9137}" type="presOf" srcId="{0B2AECE4-BA02-4482-8DA6-C45217BFFA37}" destId="{BB3C5C4F-E9BB-4D35-BBCF-E366BF91960D}" srcOrd="0" destOrd="0" presId="urn:microsoft.com/office/officeart/2005/8/layout/process2"/>
    <dgm:cxn modelId="{5221ABC6-0480-8C49-A55F-DCF90FCD2BF7}" type="presOf" srcId="{0B2AECE4-BA02-4482-8DA6-C45217BFFA37}" destId="{EDE0B5FF-7C92-4159-B35D-19A1A6FA04CD}" srcOrd="1" destOrd="0" presId="urn:microsoft.com/office/officeart/2005/8/layout/process2"/>
    <dgm:cxn modelId="{8391C7D0-1862-4D92-AB0C-7D2DD6CCD0B9}" srcId="{1B1C2B42-E8CB-45AC-9222-5283FE3873D7}" destId="{DA283328-4FB1-4560-886D-F863B2513730}" srcOrd="0" destOrd="0" parTransId="{E9F561D9-F6B0-4F1A-A57F-F35A7D99D3A9}" sibTransId="{79229C99-B151-45BA-B423-85F1E31B389B}"/>
    <dgm:cxn modelId="{445EC2C9-FCA6-4539-8F99-1DA6C6C451AE}" srcId="{1B1C2B42-E8CB-45AC-9222-5283FE3873D7}" destId="{4DC298E3-276E-4C1F-B5F9-AA39875000C7}" srcOrd="1" destOrd="0" parTransId="{EF8C9645-64FB-4555-AD43-0FFFFA26E0C2}" sibTransId="{0B2AECE4-BA02-4482-8DA6-C45217BFFA37}"/>
    <dgm:cxn modelId="{44241028-E3F3-3B4F-97EF-A280F409466B}" type="presOf" srcId="{79229C99-B151-45BA-B423-85F1E31B389B}" destId="{02348A66-4531-4F59-9C85-793B815B4524}" srcOrd="1" destOrd="0" presId="urn:microsoft.com/office/officeart/2005/8/layout/process2"/>
    <dgm:cxn modelId="{41CAA3D1-E427-D645-ADC5-F071B634F99E}" type="presOf" srcId="{79229C99-B151-45BA-B423-85F1E31B389B}" destId="{8051001A-71A7-445C-82B2-9F9FF21D0535}" srcOrd="0" destOrd="0" presId="urn:microsoft.com/office/officeart/2005/8/layout/process2"/>
    <dgm:cxn modelId="{FADDB470-CD5D-C241-809C-2EFB4ED1B7F5}" type="presParOf" srcId="{D6646AE6-79B0-46E9-A4F6-28A829CFD75C}" destId="{791326F0-25B9-40B4-8CE6-F439F7332290}" srcOrd="0" destOrd="0" presId="urn:microsoft.com/office/officeart/2005/8/layout/process2"/>
    <dgm:cxn modelId="{7359DF17-CEF7-C64E-8D57-D22D7475E4E5}" type="presParOf" srcId="{D6646AE6-79B0-46E9-A4F6-28A829CFD75C}" destId="{8051001A-71A7-445C-82B2-9F9FF21D0535}" srcOrd="1" destOrd="0" presId="urn:microsoft.com/office/officeart/2005/8/layout/process2"/>
    <dgm:cxn modelId="{D33F6002-8179-2E4A-898E-FAD2DD4AF7A9}" type="presParOf" srcId="{8051001A-71A7-445C-82B2-9F9FF21D0535}" destId="{02348A66-4531-4F59-9C85-793B815B4524}" srcOrd="0" destOrd="0" presId="urn:microsoft.com/office/officeart/2005/8/layout/process2"/>
    <dgm:cxn modelId="{7D49925A-ADF3-364C-B5F1-B18B3B398C8A}" type="presParOf" srcId="{D6646AE6-79B0-46E9-A4F6-28A829CFD75C}" destId="{B386A684-FCB9-4726-9DD8-30B2EA2CCD4D}" srcOrd="2" destOrd="0" presId="urn:microsoft.com/office/officeart/2005/8/layout/process2"/>
    <dgm:cxn modelId="{EE7B7C5F-478F-AE46-887B-BE604E6F7644}" type="presParOf" srcId="{D6646AE6-79B0-46E9-A4F6-28A829CFD75C}" destId="{BB3C5C4F-E9BB-4D35-BBCF-E366BF91960D}" srcOrd="3" destOrd="0" presId="urn:microsoft.com/office/officeart/2005/8/layout/process2"/>
    <dgm:cxn modelId="{60D57838-51E9-394A-946A-2E0A42A7BEC7}" type="presParOf" srcId="{BB3C5C4F-E9BB-4D35-BBCF-E366BF91960D}" destId="{EDE0B5FF-7C92-4159-B35D-19A1A6FA04CD}" srcOrd="0" destOrd="0" presId="urn:microsoft.com/office/officeart/2005/8/layout/process2"/>
    <dgm:cxn modelId="{95EA55B4-566A-EA44-980B-01A4906233A9}" type="presParOf" srcId="{D6646AE6-79B0-46E9-A4F6-28A829CFD75C}" destId="{19845F5E-46B5-4875-A233-7DFF8BE72AD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1C2B42-E8CB-45AC-9222-5283FE3873D7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DA283328-4FB1-4560-886D-F863B2513730}">
      <dgm:prSet phldrT="[Text]"/>
      <dgm:spPr>
        <a:solidFill>
          <a:schemeClr val="accent2"/>
        </a:solidFill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Stage 1: Mortality rate begins to decline </a:t>
          </a:r>
          <a:endParaRPr lang="en-US" b="0" dirty="0">
            <a:solidFill>
              <a:schemeClr val="bg1"/>
            </a:solidFill>
          </a:endParaRPr>
        </a:p>
      </dgm:t>
    </dgm:pt>
    <dgm:pt modelId="{E9F561D9-F6B0-4F1A-A57F-F35A7D99D3A9}" type="parTrans" cxnId="{8391C7D0-1862-4D92-AB0C-7D2DD6CCD0B9}">
      <dgm:prSet/>
      <dgm:spPr/>
      <dgm:t>
        <a:bodyPr/>
        <a:lstStyle/>
        <a:p>
          <a:endParaRPr lang="en-US"/>
        </a:p>
      </dgm:t>
    </dgm:pt>
    <dgm:pt modelId="{79229C99-B151-45BA-B423-85F1E31B389B}" type="sibTrans" cxnId="{8391C7D0-1862-4D92-AB0C-7D2DD6CCD0B9}">
      <dgm:prSet/>
      <dgm:spPr/>
      <dgm:t>
        <a:bodyPr/>
        <a:lstStyle/>
        <a:p>
          <a:endParaRPr lang="en-US" dirty="0"/>
        </a:p>
      </dgm:t>
    </dgm:pt>
    <dgm:pt modelId="{4DC298E3-276E-4C1F-B5F9-AA39875000C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Stage 2: Population increases</a:t>
          </a:r>
          <a:endParaRPr lang="en-US" dirty="0">
            <a:solidFill>
              <a:schemeClr val="tx1"/>
            </a:solidFill>
          </a:endParaRPr>
        </a:p>
      </dgm:t>
    </dgm:pt>
    <dgm:pt modelId="{EF8C9645-64FB-4555-AD43-0FFFFA26E0C2}" type="parTrans" cxnId="{445EC2C9-FCA6-4539-8F99-1DA6C6C451AE}">
      <dgm:prSet/>
      <dgm:spPr/>
      <dgm:t>
        <a:bodyPr/>
        <a:lstStyle/>
        <a:p>
          <a:endParaRPr lang="en-US"/>
        </a:p>
      </dgm:t>
    </dgm:pt>
    <dgm:pt modelId="{0B2AECE4-BA02-4482-8DA6-C45217BFFA37}" type="sibTrans" cxnId="{445EC2C9-FCA6-4539-8F99-1DA6C6C451AE}">
      <dgm:prSet/>
      <dgm:spPr/>
      <dgm:t>
        <a:bodyPr/>
        <a:lstStyle/>
        <a:p>
          <a:endParaRPr lang="en-US" dirty="0"/>
        </a:p>
      </dgm:t>
    </dgm:pt>
    <dgm:pt modelId="{9FD1FCAB-9D03-4901-BC40-7D8895FDB65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Stage 3: Birth rates decline; population ages</a:t>
          </a:r>
          <a:endParaRPr lang="en-US" dirty="0">
            <a:solidFill>
              <a:schemeClr val="tx1"/>
            </a:solidFill>
          </a:endParaRPr>
        </a:p>
      </dgm:t>
    </dgm:pt>
    <dgm:pt modelId="{A207E10F-A258-48C0-95F2-E09913E8FCDE}" type="parTrans" cxnId="{30AD98AC-137F-443A-BFDB-2A1AAAD9E2E5}">
      <dgm:prSet/>
      <dgm:spPr/>
      <dgm:t>
        <a:bodyPr/>
        <a:lstStyle/>
        <a:p>
          <a:endParaRPr lang="en-US"/>
        </a:p>
      </dgm:t>
    </dgm:pt>
    <dgm:pt modelId="{AADD4BA8-1EE3-495A-A4E6-A65064441370}" type="sibTrans" cxnId="{30AD98AC-137F-443A-BFDB-2A1AAAD9E2E5}">
      <dgm:prSet/>
      <dgm:spPr/>
      <dgm:t>
        <a:bodyPr/>
        <a:lstStyle/>
        <a:p>
          <a:endParaRPr lang="en-US"/>
        </a:p>
      </dgm:t>
    </dgm:pt>
    <dgm:pt modelId="{D6646AE6-79B0-46E9-A4F6-28A829CFD75C}" type="pres">
      <dgm:prSet presAssocID="{1B1C2B42-E8CB-45AC-9222-5283FE3873D7}" presName="linearFlow" presStyleCnt="0">
        <dgm:presLayoutVars>
          <dgm:resizeHandles val="exact"/>
        </dgm:presLayoutVars>
      </dgm:prSet>
      <dgm:spPr/>
    </dgm:pt>
    <dgm:pt modelId="{791326F0-25B9-40B4-8CE6-F439F7332290}" type="pres">
      <dgm:prSet presAssocID="{DA283328-4FB1-4560-886D-F863B25137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1001A-71A7-445C-82B2-9F9FF21D0535}" type="pres">
      <dgm:prSet presAssocID="{79229C99-B151-45BA-B423-85F1E31B389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2348A66-4531-4F59-9C85-793B815B4524}" type="pres">
      <dgm:prSet presAssocID="{79229C99-B151-45BA-B423-85F1E31B389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386A684-FCB9-4726-9DD8-30B2EA2CCD4D}" type="pres">
      <dgm:prSet presAssocID="{4DC298E3-276E-4C1F-B5F9-AA39875000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C5C4F-E9BB-4D35-BBCF-E366BF91960D}" type="pres">
      <dgm:prSet presAssocID="{0B2AECE4-BA02-4482-8DA6-C45217BFFA3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DE0B5FF-7C92-4159-B35D-19A1A6FA04CD}" type="pres">
      <dgm:prSet presAssocID="{0B2AECE4-BA02-4482-8DA6-C45217BFFA3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9845F5E-46B5-4875-A233-7DFF8BE72AD4}" type="pres">
      <dgm:prSet presAssocID="{9FD1FCAB-9D03-4901-BC40-7D8895FDB65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AD98AC-137F-443A-BFDB-2A1AAAD9E2E5}" srcId="{1B1C2B42-E8CB-45AC-9222-5283FE3873D7}" destId="{9FD1FCAB-9D03-4901-BC40-7D8895FDB654}" srcOrd="2" destOrd="0" parTransId="{A207E10F-A258-48C0-95F2-E09913E8FCDE}" sibTransId="{AADD4BA8-1EE3-495A-A4E6-A65064441370}"/>
    <dgm:cxn modelId="{39AEDA76-5AE3-4EB1-8818-A2EF888C1ED9}" type="presOf" srcId="{1B1C2B42-E8CB-45AC-9222-5283FE3873D7}" destId="{D6646AE6-79B0-46E9-A4F6-28A829CFD75C}" srcOrd="0" destOrd="0" presId="urn:microsoft.com/office/officeart/2005/8/layout/process2"/>
    <dgm:cxn modelId="{52017625-1FC7-4174-9161-4F647D83127B}" type="presOf" srcId="{DA283328-4FB1-4560-886D-F863B2513730}" destId="{791326F0-25B9-40B4-8CE6-F439F7332290}" srcOrd="0" destOrd="0" presId="urn:microsoft.com/office/officeart/2005/8/layout/process2"/>
    <dgm:cxn modelId="{9E277CA3-9E20-4A54-9509-A1573A8C7404}" type="presOf" srcId="{79229C99-B151-45BA-B423-85F1E31B389B}" destId="{8051001A-71A7-445C-82B2-9F9FF21D0535}" srcOrd="0" destOrd="0" presId="urn:microsoft.com/office/officeart/2005/8/layout/process2"/>
    <dgm:cxn modelId="{54E940B5-FC79-4112-A767-E8BAADBA4D2F}" type="presOf" srcId="{4DC298E3-276E-4C1F-B5F9-AA39875000C7}" destId="{B386A684-FCB9-4726-9DD8-30B2EA2CCD4D}" srcOrd="0" destOrd="0" presId="urn:microsoft.com/office/officeart/2005/8/layout/process2"/>
    <dgm:cxn modelId="{947BC751-E7FB-4734-A775-7A959C6D7AAC}" type="presOf" srcId="{79229C99-B151-45BA-B423-85F1E31B389B}" destId="{02348A66-4531-4F59-9C85-793B815B4524}" srcOrd="1" destOrd="0" presId="urn:microsoft.com/office/officeart/2005/8/layout/process2"/>
    <dgm:cxn modelId="{8391C7D0-1862-4D92-AB0C-7D2DD6CCD0B9}" srcId="{1B1C2B42-E8CB-45AC-9222-5283FE3873D7}" destId="{DA283328-4FB1-4560-886D-F863B2513730}" srcOrd="0" destOrd="0" parTransId="{E9F561D9-F6B0-4F1A-A57F-F35A7D99D3A9}" sibTransId="{79229C99-B151-45BA-B423-85F1E31B389B}"/>
    <dgm:cxn modelId="{445EC2C9-FCA6-4539-8F99-1DA6C6C451AE}" srcId="{1B1C2B42-E8CB-45AC-9222-5283FE3873D7}" destId="{4DC298E3-276E-4C1F-B5F9-AA39875000C7}" srcOrd="1" destOrd="0" parTransId="{EF8C9645-64FB-4555-AD43-0FFFFA26E0C2}" sibTransId="{0B2AECE4-BA02-4482-8DA6-C45217BFFA37}"/>
    <dgm:cxn modelId="{0439512A-EBA8-463F-B422-74896DF709C0}" type="presOf" srcId="{9FD1FCAB-9D03-4901-BC40-7D8895FDB654}" destId="{19845F5E-46B5-4875-A233-7DFF8BE72AD4}" srcOrd="0" destOrd="0" presId="urn:microsoft.com/office/officeart/2005/8/layout/process2"/>
    <dgm:cxn modelId="{8D1AC4F7-6EB1-4BB6-9916-5EB3CD89CAF6}" type="presOf" srcId="{0B2AECE4-BA02-4482-8DA6-C45217BFFA37}" destId="{EDE0B5FF-7C92-4159-B35D-19A1A6FA04CD}" srcOrd="1" destOrd="0" presId="urn:microsoft.com/office/officeart/2005/8/layout/process2"/>
    <dgm:cxn modelId="{D85D207A-1F95-4E73-90FB-6D8BAC4A14C4}" type="presOf" srcId="{0B2AECE4-BA02-4482-8DA6-C45217BFFA37}" destId="{BB3C5C4F-E9BB-4D35-BBCF-E366BF91960D}" srcOrd="0" destOrd="0" presId="urn:microsoft.com/office/officeart/2005/8/layout/process2"/>
    <dgm:cxn modelId="{5721546D-EA4A-45DB-A539-62B9E6182799}" type="presParOf" srcId="{D6646AE6-79B0-46E9-A4F6-28A829CFD75C}" destId="{791326F0-25B9-40B4-8CE6-F439F7332290}" srcOrd="0" destOrd="0" presId="urn:microsoft.com/office/officeart/2005/8/layout/process2"/>
    <dgm:cxn modelId="{8CF24298-E273-4E5A-9078-56669AC93875}" type="presParOf" srcId="{D6646AE6-79B0-46E9-A4F6-28A829CFD75C}" destId="{8051001A-71A7-445C-82B2-9F9FF21D0535}" srcOrd="1" destOrd="0" presId="urn:microsoft.com/office/officeart/2005/8/layout/process2"/>
    <dgm:cxn modelId="{720213C9-0131-4504-8391-F6440D6F8CFD}" type="presParOf" srcId="{8051001A-71A7-445C-82B2-9F9FF21D0535}" destId="{02348A66-4531-4F59-9C85-793B815B4524}" srcOrd="0" destOrd="0" presId="urn:microsoft.com/office/officeart/2005/8/layout/process2"/>
    <dgm:cxn modelId="{4D3A49C7-C3BB-4E2C-B159-4A4EC38AE73B}" type="presParOf" srcId="{D6646AE6-79B0-46E9-A4F6-28A829CFD75C}" destId="{B386A684-FCB9-4726-9DD8-30B2EA2CCD4D}" srcOrd="2" destOrd="0" presId="urn:microsoft.com/office/officeart/2005/8/layout/process2"/>
    <dgm:cxn modelId="{B2A38256-4613-4C04-ACA0-10C3C18EF884}" type="presParOf" srcId="{D6646AE6-79B0-46E9-A4F6-28A829CFD75C}" destId="{BB3C5C4F-E9BB-4D35-BBCF-E366BF91960D}" srcOrd="3" destOrd="0" presId="urn:microsoft.com/office/officeart/2005/8/layout/process2"/>
    <dgm:cxn modelId="{2B1193DE-047D-4832-9BCC-3C6814E26A08}" type="presParOf" srcId="{BB3C5C4F-E9BB-4D35-BBCF-E366BF91960D}" destId="{EDE0B5FF-7C92-4159-B35D-19A1A6FA04CD}" srcOrd="0" destOrd="0" presId="urn:microsoft.com/office/officeart/2005/8/layout/process2"/>
    <dgm:cxn modelId="{DE28982C-58EB-4BEF-83F0-06441E05CD1E}" type="presParOf" srcId="{D6646AE6-79B0-46E9-A4F6-28A829CFD75C}" destId="{19845F5E-46B5-4875-A233-7DFF8BE72AD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1C2B42-E8CB-45AC-9222-5283FE3873D7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DA283328-4FB1-4560-886D-F863B251373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Stage 1: </a:t>
          </a:r>
          <a:r>
            <a:rPr lang="en-US" b="0" dirty="0" smtClean="0">
              <a:solidFill>
                <a:schemeClr val="tx1"/>
              </a:solidFill>
            </a:rPr>
            <a:t>Mortality rate begins to decline</a:t>
          </a:r>
          <a:endParaRPr lang="en-US" dirty="0">
            <a:solidFill>
              <a:schemeClr val="tx1"/>
            </a:solidFill>
          </a:endParaRPr>
        </a:p>
      </dgm:t>
    </dgm:pt>
    <dgm:pt modelId="{E9F561D9-F6B0-4F1A-A57F-F35A7D99D3A9}" type="parTrans" cxnId="{8391C7D0-1862-4D92-AB0C-7D2DD6CCD0B9}">
      <dgm:prSet/>
      <dgm:spPr/>
      <dgm:t>
        <a:bodyPr/>
        <a:lstStyle/>
        <a:p>
          <a:endParaRPr lang="en-US"/>
        </a:p>
      </dgm:t>
    </dgm:pt>
    <dgm:pt modelId="{79229C99-B151-45BA-B423-85F1E31B389B}" type="sibTrans" cxnId="{8391C7D0-1862-4D92-AB0C-7D2DD6CCD0B9}">
      <dgm:prSet/>
      <dgm:spPr/>
      <dgm:t>
        <a:bodyPr/>
        <a:lstStyle/>
        <a:p>
          <a:endParaRPr lang="en-US" dirty="0"/>
        </a:p>
      </dgm:t>
    </dgm:pt>
    <dgm:pt modelId="{4DC298E3-276E-4C1F-B5F9-AA39875000C7}">
      <dgm:prSet phldrT="[Text]"/>
      <dgm:spPr>
        <a:solidFill>
          <a:schemeClr val="accent2"/>
        </a:solidFill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Stage 2: Population increases</a:t>
          </a:r>
          <a:endParaRPr lang="en-US" b="0" dirty="0">
            <a:solidFill>
              <a:schemeClr val="bg1"/>
            </a:solidFill>
          </a:endParaRPr>
        </a:p>
      </dgm:t>
    </dgm:pt>
    <dgm:pt modelId="{EF8C9645-64FB-4555-AD43-0FFFFA26E0C2}" type="parTrans" cxnId="{445EC2C9-FCA6-4539-8F99-1DA6C6C451AE}">
      <dgm:prSet/>
      <dgm:spPr/>
      <dgm:t>
        <a:bodyPr/>
        <a:lstStyle/>
        <a:p>
          <a:endParaRPr lang="en-US"/>
        </a:p>
      </dgm:t>
    </dgm:pt>
    <dgm:pt modelId="{0B2AECE4-BA02-4482-8DA6-C45217BFFA37}" type="sibTrans" cxnId="{445EC2C9-FCA6-4539-8F99-1DA6C6C451AE}">
      <dgm:prSet/>
      <dgm:spPr/>
      <dgm:t>
        <a:bodyPr/>
        <a:lstStyle/>
        <a:p>
          <a:endParaRPr lang="en-US" dirty="0"/>
        </a:p>
      </dgm:t>
    </dgm:pt>
    <dgm:pt modelId="{9FD1FCAB-9D03-4901-BC40-7D8895FDB65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Stage 3: Birth rates decline; population ages</a:t>
          </a:r>
          <a:endParaRPr lang="en-US" dirty="0">
            <a:solidFill>
              <a:schemeClr val="tx1"/>
            </a:solidFill>
          </a:endParaRPr>
        </a:p>
      </dgm:t>
    </dgm:pt>
    <dgm:pt modelId="{A207E10F-A258-48C0-95F2-E09913E8FCDE}" type="parTrans" cxnId="{30AD98AC-137F-443A-BFDB-2A1AAAD9E2E5}">
      <dgm:prSet/>
      <dgm:spPr/>
      <dgm:t>
        <a:bodyPr/>
        <a:lstStyle/>
        <a:p>
          <a:endParaRPr lang="en-US"/>
        </a:p>
      </dgm:t>
    </dgm:pt>
    <dgm:pt modelId="{AADD4BA8-1EE3-495A-A4E6-A65064441370}" type="sibTrans" cxnId="{30AD98AC-137F-443A-BFDB-2A1AAAD9E2E5}">
      <dgm:prSet/>
      <dgm:spPr/>
      <dgm:t>
        <a:bodyPr/>
        <a:lstStyle/>
        <a:p>
          <a:endParaRPr lang="en-US"/>
        </a:p>
      </dgm:t>
    </dgm:pt>
    <dgm:pt modelId="{D6646AE6-79B0-46E9-A4F6-28A829CFD75C}" type="pres">
      <dgm:prSet presAssocID="{1B1C2B42-E8CB-45AC-9222-5283FE3873D7}" presName="linearFlow" presStyleCnt="0">
        <dgm:presLayoutVars>
          <dgm:resizeHandles val="exact"/>
        </dgm:presLayoutVars>
      </dgm:prSet>
      <dgm:spPr/>
    </dgm:pt>
    <dgm:pt modelId="{791326F0-25B9-40B4-8CE6-F439F7332290}" type="pres">
      <dgm:prSet presAssocID="{DA283328-4FB1-4560-886D-F863B25137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1001A-71A7-445C-82B2-9F9FF21D0535}" type="pres">
      <dgm:prSet presAssocID="{79229C99-B151-45BA-B423-85F1E31B389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2348A66-4531-4F59-9C85-793B815B4524}" type="pres">
      <dgm:prSet presAssocID="{79229C99-B151-45BA-B423-85F1E31B389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386A684-FCB9-4726-9DD8-30B2EA2CCD4D}" type="pres">
      <dgm:prSet presAssocID="{4DC298E3-276E-4C1F-B5F9-AA39875000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C5C4F-E9BB-4D35-BBCF-E366BF91960D}" type="pres">
      <dgm:prSet presAssocID="{0B2AECE4-BA02-4482-8DA6-C45217BFFA3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DE0B5FF-7C92-4159-B35D-19A1A6FA04CD}" type="pres">
      <dgm:prSet presAssocID="{0B2AECE4-BA02-4482-8DA6-C45217BFFA3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9845F5E-46B5-4875-A233-7DFF8BE72AD4}" type="pres">
      <dgm:prSet presAssocID="{9FD1FCAB-9D03-4901-BC40-7D8895FDB65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59F6A6-E59E-4465-AD87-0C5AE3477164}" type="presOf" srcId="{1B1C2B42-E8CB-45AC-9222-5283FE3873D7}" destId="{D6646AE6-79B0-46E9-A4F6-28A829CFD75C}" srcOrd="0" destOrd="0" presId="urn:microsoft.com/office/officeart/2005/8/layout/process2"/>
    <dgm:cxn modelId="{D670954D-264C-4372-BFBC-48F19F8AF2FD}" type="presOf" srcId="{DA283328-4FB1-4560-886D-F863B2513730}" destId="{791326F0-25B9-40B4-8CE6-F439F7332290}" srcOrd="0" destOrd="0" presId="urn:microsoft.com/office/officeart/2005/8/layout/process2"/>
    <dgm:cxn modelId="{8391C7D0-1862-4D92-AB0C-7D2DD6CCD0B9}" srcId="{1B1C2B42-E8CB-45AC-9222-5283FE3873D7}" destId="{DA283328-4FB1-4560-886D-F863B2513730}" srcOrd="0" destOrd="0" parTransId="{E9F561D9-F6B0-4F1A-A57F-F35A7D99D3A9}" sibTransId="{79229C99-B151-45BA-B423-85F1E31B389B}"/>
    <dgm:cxn modelId="{6443088E-6FE7-4C48-84E6-874A8B5023E0}" type="presOf" srcId="{79229C99-B151-45BA-B423-85F1E31B389B}" destId="{02348A66-4531-4F59-9C85-793B815B4524}" srcOrd="1" destOrd="0" presId="urn:microsoft.com/office/officeart/2005/8/layout/process2"/>
    <dgm:cxn modelId="{4AD15FF8-DDA7-4321-B43E-8815E8B0F510}" type="presOf" srcId="{0B2AECE4-BA02-4482-8DA6-C45217BFFA37}" destId="{EDE0B5FF-7C92-4159-B35D-19A1A6FA04CD}" srcOrd="1" destOrd="0" presId="urn:microsoft.com/office/officeart/2005/8/layout/process2"/>
    <dgm:cxn modelId="{445EC2C9-FCA6-4539-8F99-1DA6C6C451AE}" srcId="{1B1C2B42-E8CB-45AC-9222-5283FE3873D7}" destId="{4DC298E3-276E-4C1F-B5F9-AA39875000C7}" srcOrd="1" destOrd="0" parTransId="{EF8C9645-64FB-4555-AD43-0FFFFA26E0C2}" sibTransId="{0B2AECE4-BA02-4482-8DA6-C45217BFFA37}"/>
    <dgm:cxn modelId="{11E60A21-AF90-4C67-9B3F-9051531A26A2}" type="presOf" srcId="{9FD1FCAB-9D03-4901-BC40-7D8895FDB654}" destId="{19845F5E-46B5-4875-A233-7DFF8BE72AD4}" srcOrd="0" destOrd="0" presId="urn:microsoft.com/office/officeart/2005/8/layout/process2"/>
    <dgm:cxn modelId="{66610B0E-1AD0-4F57-8484-EF484A6EB520}" type="presOf" srcId="{4DC298E3-276E-4C1F-B5F9-AA39875000C7}" destId="{B386A684-FCB9-4726-9DD8-30B2EA2CCD4D}" srcOrd="0" destOrd="0" presId="urn:microsoft.com/office/officeart/2005/8/layout/process2"/>
    <dgm:cxn modelId="{6E7F014D-69C1-4275-AB20-57F82E9BE924}" type="presOf" srcId="{79229C99-B151-45BA-B423-85F1E31B389B}" destId="{8051001A-71A7-445C-82B2-9F9FF21D0535}" srcOrd="0" destOrd="0" presId="urn:microsoft.com/office/officeart/2005/8/layout/process2"/>
    <dgm:cxn modelId="{A920C721-07FA-4DFD-A175-3E5C9931F350}" type="presOf" srcId="{0B2AECE4-BA02-4482-8DA6-C45217BFFA37}" destId="{BB3C5C4F-E9BB-4D35-BBCF-E366BF91960D}" srcOrd="0" destOrd="0" presId="urn:microsoft.com/office/officeart/2005/8/layout/process2"/>
    <dgm:cxn modelId="{30AD98AC-137F-443A-BFDB-2A1AAAD9E2E5}" srcId="{1B1C2B42-E8CB-45AC-9222-5283FE3873D7}" destId="{9FD1FCAB-9D03-4901-BC40-7D8895FDB654}" srcOrd="2" destOrd="0" parTransId="{A207E10F-A258-48C0-95F2-E09913E8FCDE}" sibTransId="{AADD4BA8-1EE3-495A-A4E6-A65064441370}"/>
    <dgm:cxn modelId="{1C9F6489-DEBF-431D-A98B-5B6F01E058C6}" type="presParOf" srcId="{D6646AE6-79B0-46E9-A4F6-28A829CFD75C}" destId="{791326F0-25B9-40B4-8CE6-F439F7332290}" srcOrd="0" destOrd="0" presId="urn:microsoft.com/office/officeart/2005/8/layout/process2"/>
    <dgm:cxn modelId="{382487F2-D488-42DB-A019-F27D50640ECA}" type="presParOf" srcId="{D6646AE6-79B0-46E9-A4F6-28A829CFD75C}" destId="{8051001A-71A7-445C-82B2-9F9FF21D0535}" srcOrd="1" destOrd="0" presId="urn:microsoft.com/office/officeart/2005/8/layout/process2"/>
    <dgm:cxn modelId="{3E491BE5-9422-4CB9-B22F-421E05CCBA49}" type="presParOf" srcId="{8051001A-71A7-445C-82B2-9F9FF21D0535}" destId="{02348A66-4531-4F59-9C85-793B815B4524}" srcOrd="0" destOrd="0" presId="urn:microsoft.com/office/officeart/2005/8/layout/process2"/>
    <dgm:cxn modelId="{65D1E359-69B0-4DD3-97E5-30981627BE53}" type="presParOf" srcId="{D6646AE6-79B0-46E9-A4F6-28A829CFD75C}" destId="{B386A684-FCB9-4726-9DD8-30B2EA2CCD4D}" srcOrd="2" destOrd="0" presId="urn:microsoft.com/office/officeart/2005/8/layout/process2"/>
    <dgm:cxn modelId="{ADAD5374-F89C-4C96-9F93-75800F0804A5}" type="presParOf" srcId="{D6646AE6-79B0-46E9-A4F6-28A829CFD75C}" destId="{BB3C5C4F-E9BB-4D35-BBCF-E366BF91960D}" srcOrd="3" destOrd="0" presId="urn:microsoft.com/office/officeart/2005/8/layout/process2"/>
    <dgm:cxn modelId="{AF9E040C-A48B-4F05-B2EC-6DD8805516D4}" type="presParOf" srcId="{BB3C5C4F-E9BB-4D35-BBCF-E366BF91960D}" destId="{EDE0B5FF-7C92-4159-B35D-19A1A6FA04CD}" srcOrd="0" destOrd="0" presId="urn:microsoft.com/office/officeart/2005/8/layout/process2"/>
    <dgm:cxn modelId="{CFDF66DD-DE2D-4FB7-8B9C-32A6C85A5013}" type="presParOf" srcId="{D6646AE6-79B0-46E9-A4F6-28A829CFD75C}" destId="{19845F5E-46B5-4875-A233-7DFF8BE72AD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1C2B42-E8CB-45AC-9222-5283FE3873D7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DA283328-4FB1-4560-886D-F863B251373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Stage 1: </a:t>
          </a:r>
          <a:r>
            <a:rPr lang="en-US" b="0" dirty="0" smtClean="0">
              <a:solidFill>
                <a:schemeClr val="tx1"/>
              </a:solidFill>
            </a:rPr>
            <a:t>Mortality rate begins to decline</a:t>
          </a:r>
          <a:endParaRPr lang="en-US" dirty="0">
            <a:solidFill>
              <a:schemeClr val="tx1"/>
            </a:solidFill>
          </a:endParaRPr>
        </a:p>
      </dgm:t>
    </dgm:pt>
    <dgm:pt modelId="{E9F561D9-F6B0-4F1A-A57F-F35A7D99D3A9}" type="parTrans" cxnId="{8391C7D0-1862-4D92-AB0C-7D2DD6CCD0B9}">
      <dgm:prSet/>
      <dgm:spPr/>
      <dgm:t>
        <a:bodyPr/>
        <a:lstStyle/>
        <a:p>
          <a:endParaRPr lang="en-US"/>
        </a:p>
      </dgm:t>
    </dgm:pt>
    <dgm:pt modelId="{79229C99-B151-45BA-B423-85F1E31B389B}" type="sibTrans" cxnId="{8391C7D0-1862-4D92-AB0C-7D2DD6CCD0B9}">
      <dgm:prSet/>
      <dgm:spPr/>
      <dgm:t>
        <a:bodyPr/>
        <a:lstStyle/>
        <a:p>
          <a:endParaRPr lang="en-US" dirty="0"/>
        </a:p>
      </dgm:t>
    </dgm:pt>
    <dgm:pt modelId="{4DC298E3-276E-4C1F-B5F9-AA39875000C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Stage 2: Population increases</a:t>
          </a:r>
          <a:endParaRPr lang="en-US" dirty="0">
            <a:solidFill>
              <a:schemeClr val="tx1"/>
            </a:solidFill>
          </a:endParaRPr>
        </a:p>
      </dgm:t>
    </dgm:pt>
    <dgm:pt modelId="{EF8C9645-64FB-4555-AD43-0FFFFA26E0C2}" type="parTrans" cxnId="{445EC2C9-FCA6-4539-8F99-1DA6C6C451AE}">
      <dgm:prSet/>
      <dgm:spPr/>
      <dgm:t>
        <a:bodyPr/>
        <a:lstStyle/>
        <a:p>
          <a:endParaRPr lang="en-US"/>
        </a:p>
      </dgm:t>
    </dgm:pt>
    <dgm:pt modelId="{0B2AECE4-BA02-4482-8DA6-C45217BFFA37}" type="sibTrans" cxnId="{445EC2C9-FCA6-4539-8F99-1DA6C6C451AE}">
      <dgm:prSet/>
      <dgm:spPr/>
      <dgm:t>
        <a:bodyPr/>
        <a:lstStyle/>
        <a:p>
          <a:endParaRPr lang="en-US" dirty="0"/>
        </a:p>
      </dgm:t>
    </dgm:pt>
    <dgm:pt modelId="{9FD1FCAB-9D03-4901-BC40-7D8895FDB654}">
      <dgm:prSet phldrT="[Text]"/>
      <dgm:spPr>
        <a:solidFill>
          <a:schemeClr val="accent2"/>
        </a:solidFill>
      </dgm:spPr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Stage 3: Birth rates decline; population ages</a:t>
          </a:r>
          <a:endParaRPr lang="en-US" b="0" dirty="0">
            <a:solidFill>
              <a:schemeClr val="bg1"/>
            </a:solidFill>
          </a:endParaRPr>
        </a:p>
      </dgm:t>
    </dgm:pt>
    <dgm:pt modelId="{A207E10F-A258-48C0-95F2-E09913E8FCDE}" type="parTrans" cxnId="{30AD98AC-137F-443A-BFDB-2A1AAAD9E2E5}">
      <dgm:prSet/>
      <dgm:spPr/>
      <dgm:t>
        <a:bodyPr/>
        <a:lstStyle/>
        <a:p>
          <a:endParaRPr lang="en-US"/>
        </a:p>
      </dgm:t>
    </dgm:pt>
    <dgm:pt modelId="{AADD4BA8-1EE3-495A-A4E6-A65064441370}" type="sibTrans" cxnId="{30AD98AC-137F-443A-BFDB-2A1AAAD9E2E5}">
      <dgm:prSet/>
      <dgm:spPr/>
      <dgm:t>
        <a:bodyPr/>
        <a:lstStyle/>
        <a:p>
          <a:endParaRPr lang="en-US"/>
        </a:p>
      </dgm:t>
    </dgm:pt>
    <dgm:pt modelId="{D6646AE6-79B0-46E9-A4F6-28A829CFD75C}" type="pres">
      <dgm:prSet presAssocID="{1B1C2B42-E8CB-45AC-9222-5283FE3873D7}" presName="linearFlow" presStyleCnt="0">
        <dgm:presLayoutVars>
          <dgm:resizeHandles val="exact"/>
        </dgm:presLayoutVars>
      </dgm:prSet>
      <dgm:spPr/>
    </dgm:pt>
    <dgm:pt modelId="{791326F0-25B9-40B4-8CE6-F439F7332290}" type="pres">
      <dgm:prSet presAssocID="{DA283328-4FB1-4560-886D-F863B25137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1001A-71A7-445C-82B2-9F9FF21D0535}" type="pres">
      <dgm:prSet presAssocID="{79229C99-B151-45BA-B423-85F1E31B389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2348A66-4531-4F59-9C85-793B815B4524}" type="pres">
      <dgm:prSet presAssocID="{79229C99-B151-45BA-B423-85F1E31B389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386A684-FCB9-4726-9DD8-30B2EA2CCD4D}" type="pres">
      <dgm:prSet presAssocID="{4DC298E3-276E-4C1F-B5F9-AA39875000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C5C4F-E9BB-4D35-BBCF-E366BF91960D}" type="pres">
      <dgm:prSet presAssocID="{0B2AECE4-BA02-4482-8DA6-C45217BFFA3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DE0B5FF-7C92-4159-B35D-19A1A6FA04CD}" type="pres">
      <dgm:prSet presAssocID="{0B2AECE4-BA02-4482-8DA6-C45217BFFA3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9845F5E-46B5-4875-A233-7DFF8BE72AD4}" type="pres">
      <dgm:prSet presAssocID="{9FD1FCAB-9D03-4901-BC40-7D8895FDB65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91C7D0-1862-4D92-AB0C-7D2DD6CCD0B9}" srcId="{1B1C2B42-E8CB-45AC-9222-5283FE3873D7}" destId="{DA283328-4FB1-4560-886D-F863B2513730}" srcOrd="0" destOrd="0" parTransId="{E9F561D9-F6B0-4F1A-A57F-F35A7D99D3A9}" sibTransId="{79229C99-B151-45BA-B423-85F1E31B389B}"/>
    <dgm:cxn modelId="{A79AD143-25D0-4A05-B906-1D15D8193191}" type="presOf" srcId="{79229C99-B151-45BA-B423-85F1E31B389B}" destId="{8051001A-71A7-445C-82B2-9F9FF21D0535}" srcOrd="0" destOrd="0" presId="urn:microsoft.com/office/officeart/2005/8/layout/process2"/>
    <dgm:cxn modelId="{2E3493B2-EEA4-4AE2-9321-71AC38B5C6A9}" type="presOf" srcId="{79229C99-B151-45BA-B423-85F1E31B389B}" destId="{02348A66-4531-4F59-9C85-793B815B4524}" srcOrd="1" destOrd="0" presId="urn:microsoft.com/office/officeart/2005/8/layout/process2"/>
    <dgm:cxn modelId="{445EC2C9-FCA6-4539-8F99-1DA6C6C451AE}" srcId="{1B1C2B42-E8CB-45AC-9222-5283FE3873D7}" destId="{4DC298E3-276E-4C1F-B5F9-AA39875000C7}" srcOrd="1" destOrd="0" parTransId="{EF8C9645-64FB-4555-AD43-0FFFFA26E0C2}" sibTransId="{0B2AECE4-BA02-4482-8DA6-C45217BFFA37}"/>
    <dgm:cxn modelId="{B2EA877A-DB1E-4463-8BFF-D9747E04E9ED}" type="presOf" srcId="{0B2AECE4-BA02-4482-8DA6-C45217BFFA37}" destId="{BB3C5C4F-E9BB-4D35-BBCF-E366BF91960D}" srcOrd="0" destOrd="0" presId="urn:microsoft.com/office/officeart/2005/8/layout/process2"/>
    <dgm:cxn modelId="{C8AD74C0-865A-463D-A3D4-BB2B8359598B}" type="presOf" srcId="{9FD1FCAB-9D03-4901-BC40-7D8895FDB654}" destId="{19845F5E-46B5-4875-A233-7DFF8BE72AD4}" srcOrd="0" destOrd="0" presId="urn:microsoft.com/office/officeart/2005/8/layout/process2"/>
    <dgm:cxn modelId="{643CE3EE-2B7B-4A8D-A45A-5892698A79E9}" type="presOf" srcId="{0B2AECE4-BA02-4482-8DA6-C45217BFFA37}" destId="{EDE0B5FF-7C92-4159-B35D-19A1A6FA04CD}" srcOrd="1" destOrd="0" presId="urn:microsoft.com/office/officeart/2005/8/layout/process2"/>
    <dgm:cxn modelId="{967923B0-871C-49EC-84B2-CA6E5FC1E6AF}" type="presOf" srcId="{4DC298E3-276E-4C1F-B5F9-AA39875000C7}" destId="{B386A684-FCB9-4726-9DD8-30B2EA2CCD4D}" srcOrd="0" destOrd="0" presId="urn:microsoft.com/office/officeart/2005/8/layout/process2"/>
    <dgm:cxn modelId="{2D4FECF5-F852-4D37-8FE6-67B5A7D66045}" type="presOf" srcId="{DA283328-4FB1-4560-886D-F863B2513730}" destId="{791326F0-25B9-40B4-8CE6-F439F7332290}" srcOrd="0" destOrd="0" presId="urn:microsoft.com/office/officeart/2005/8/layout/process2"/>
    <dgm:cxn modelId="{30AD98AC-137F-443A-BFDB-2A1AAAD9E2E5}" srcId="{1B1C2B42-E8CB-45AC-9222-5283FE3873D7}" destId="{9FD1FCAB-9D03-4901-BC40-7D8895FDB654}" srcOrd="2" destOrd="0" parTransId="{A207E10F-A258-48C0-95F2-E09913E8FCDE}" sibTransId="{AADD4BA8-1EE3-495A-A4E6-A65064441370}"/>
    <dgm:cxn modelId="{880DE9B2-4435-44A6-9ACE-F313DF43BAE3}" type="presOf" srcId="{1B1C2B42-E8CB-45AC-9222-5283FE3873D7}" destId="{D6646AE6-79B0-46E9-A4F6-28A829CFD75C}" srcOrd="0" destOrd="0" presId="urn:microsoft.com/office/officeart/2005/8/layout/process2"/>
    <dgm:cxn modelId="{EB37E7EA-E3CA-489F-B728-91E6CC8F6A6D}" type="presParOf" srcId="{D6646AE6-79B0-46E9-A4F6-28A829CFD75C}" destId="{791326F0-25B9-40B4-8CE6-F439F7332290}" srcOrd="0" destOrd="0" presId="urn:microsoft.com/office/officeart/2005/8/layout/process2"/>
    <dgm:cxn modelId="{EC7964AE-A41C-4CEB-8CF1-4B8522DABD08}" type="presParOf" srcId="{D6646AE6-79B0-46E9-A4F6-28A829CFD75C}" destId="{8051001A-71A7-445C-82B2-9F9FF21D0535}" srcOrd="1" destOrd="0" presId="urn:microsoft.com/office/officeart/2005/8/layout/process2"/>
    <dgm:cxn modelId="{D15D257C-B54E-4964-AEBD-7923947B3548}" type="presParOf" srcId="{8051001A-71A7-445C-82B2-9F9FF21D0535}" destId="{02348A66-4531-4F59-9C85-793B815B4524}" srcOrd="0" destOrd="0" presId="urn:microsoft.com/office/officeart/2005/8/layout/process2"/>
    <dgm:cxn modelId="{B135B8F2-1A33-41C3-BC79-380FDBABA645}" type="presParOf" srcId="{D6646AE6-79B0-46E9-A4F6-28A829CFD75C}" destId="{B386A684-FCB9-4726-9DD8-30B2EA2CCD4D}" srcOrd="2" destOrd="0" presId="urn:microsoft.com/office/officeart/2005/8/layout/process2"/>
    <dgm:cxn modelId="{4C10114D-ECD1-4E1D-83D3-545A79ACD2A2}" type="presParOf" srcId="{D6646AE6-79B0-46E9-A4F6-28A829CFD75C}" destId="{BB3C5C4F-E9BB-4D35-BBCF-E366BF91960D}" srcOrd="3" destOrd="0" presId="urn:microsoft.com/office/officeart/2005/8/layout/process2"/>
    <dgm:cxn modelId="{70057868-D48C-4B07-9712-81C281CBA657}" type="presParOf" srcId="{BB3C5C4F-E9BB-4D35-BBCF-E366BF91960D}" destId="{EDE0B5FF-7C92-4159-B35D-19A1A6FA04CD}" srcOrd="0" destOrd="0" presId="urn:microsoft.com/office/officeart/2005/8/layout/process2"/>
    <dgm:cxn modelId="{FEE01715-1DBC-4893-A871-CEBFF4577F3C}" type="presParOf" srcId="{D6646AE6-79B0-46E9-A4F6-28A829CFD75C}" destId="{19845F5E-46B5-4875-A233-7DFF8BE72AD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326F0-25B9-40B4-8CE6-F439F7332290}">
      <dsp:nvSpPr>
        <dsp:cNvPr id="0" name=""/>
        <dsp:cNvSpPr/>
      </dsp:nvSpPr>
      <dsp:spPr>
        <a:xfrm>
          <a:off x="810532" y="0"/>
          <a:ext cx="2178049" cy="101600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</a:rPr>
            <a:t>Stage 1: Mortality rate begins to decline</a:t>
          </a:r>
          <a:endParaRPr lang="en-US" sz="1800" b="0" kern="1200" dirty="0">
            <a:solidFill>
              <a:schemeClr val="tx1"/>
            </a:solidFill>
          </a:endParaRPr>
        </a:p>
      </dsp:txBody>
      <dsp:txXfrm>
        <a:off x="840290" y="29758"/>
        <a:ext cx="2118533" cy="956484"/>
      </dsp:txXfrm>
    </dsp:sp>
    <dsp:sp modelId="{8051001A-71A7-445C-82B2-9F9FF21D0535}">
      <dsp:nvSpPr>
        <dsp:cNvPr id="0" name=""/>
        <dsp:cNvSpPr/>
      </dsp:nvSpPr>
      <dsp:spPr>
        <a:xfrm rot="5400000">
          <a:off x="1709057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762397" y="1079499"/>
        <a:ext cx="274320" cy="266699"/>
      </dsp:txXfrm>
    </dsp:sp>
    <dsp:sp modelId="{B386A684-FCB9-4726-9DD8-30B2EA2CCD4D}">
      <dsp:nvSpPr>
        <dsp:cNvPr id="0" name=""/>
        <dsp:cNvSpPr/>
      </dsp:nvSpPr>
      <dsp:spPr>
        <a:xfrm>
          <a:off x="810532" y="1523999"/>
          <a:ext cx="217804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Stage 2: Population increases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40290" y="1553757"/>
        <a:ext cx="2118533" cy="956484"/>
      </dsp:txXfrm>
    </dsp:sp>
    <dsp:sp modelId="{BB3C5C4F-E9BB-4D35-BBCF-E366BF91960D}">
      <dsp:nvSpPr>
        <dsp:cNvPr id="0" name=""/>
        <dsp:cNvSpPr/>
      </dsp:nvSpPr>
      <dsp:spPr>
        <a:xfrm rot="5400000">
          <a:off x="1709057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762397" y="2603499"/>
        <a:ext cx="274320" cy="266700"/>
      </dsp:txXfrm>
    </dsp:sp>
    <dsp:sp modelId="{19845F5E-46B5-4875-A233-7DFF8BE72AD4}">
      <dsp:nvSpPr>
        <dsp:cNvPr id="0" name=""/>
        <dsp:cNvSpPr/>
      </dsp:nvSpPr>
      <dsp:spPr>
        <a:xfrm>
          <a:off x="810532" y="3047999"/>
          <a:ext cx="217804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Stage 3: Birth rates decline; population ages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40290" y="3077757"/>
        <a:ext cx="2118533" cy="956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326F0-25B9-40B4-8CE6-F439F7332290}">
      <dsp:nvSpPr>
        <dsp:cNvPr id="0" name=""/>
        <dsp:cNvSpPr/>
      </dsp:nvSpPr>
      <dsp:spPr>
        <a:xfrm>
          <a:off x="810532" y="0"/>
          <a:ext cx="2178049" cy="101600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1"/>
              </a:solidFill>
            </a:rPr>
            <a:t>Stage 1: Mortality rate begins to decline </a:t>
          </a:r>
          <a:endParaRPr lang="en-US" sz="1800" b="0" kern="1200" dirty="0">
            <a:solidFill>
              <a:schemeClr val="bg1"/>
            </a:solidFill>
          </a:endParaRPr>
        </a:p>
      </dsp:txBody>
      <dsp:txXfrm>
        <a:off x="840290" y="29758"/>
        <a:ext cx="2118533" cy="956484"/>
      </dsp:txXfrm>
    </dsp:sp>
    <dsp:sp modelId="{8051001A-71A7-445C-82B2-9F9FF21D0535}">
      <dsp:nvSpPr>
        <dsp:cNvPr id="0" name=""/>
        <dsp:cNvSpPr/>
      </dsp:nvSpPr>
      <dsp:spPr>
        <a:xfrm rot="5400000">
          <a:off x="1709057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762397" y="1079499"/>
        <a:ext cx="274320" cy="266699"/>
      </dsp:txXfrm>
    </dsp:sp>
    <dsp:sp modelId="{B386A684-FCB9-4726-9DD8-30B2EA2CCD4D}">
      <dsp:nvSpPr>
        <dsp:cNvPr id="0" name=""/>
        <dsp:cNvSpPr/>
      </dsp:nvSpPr>
      <dsp:spPr>
        <a:xfrm>
          <a:off x="810532" y="1523999"/>
          <a:ext cx="217804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Stage 2: Population increases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40290" y="1553757"/>
        <a:ext cx="2118533" cy="956484"/>
      </dsp:txXfrm>
    </dsp:sp>
    <dsp:sp modelId="{BB3C5C4F-E9BB-4D35-BBCF-E366BF91960D}">
      <dsp:nvSpPr>
        <dsp:cNvPr id="0" name=""/>
        <dsp:cNvSpPr/>
      </dsp:nvSpPr>
      <dsp:spPr>
        <a:xfrm rot="5400000">
          <a:off x="1709057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762397" y="2603499"/>
        <a:ext cx="274320" cy="266700"/>
      </dsp:txXfrm>
    </dsp:sp>
    <dsp:sp modelId="{19845F5E-46B5-4875-A233-7DFF8BE72AD4}">
      <dsp:nvSpPr>
        <dsp:cNvPr id="0" name=""/>
        <dsp:cNvSpPr/>
      </dsp:nvSpPr>
      <dsp:spPr>
        <a:xfrm>
          <a:off x="810532" y="3047999"/>
          <a:ext cx="217804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Stage 3: Birth rates decline; population ages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40290" y="3077757"/>
        <a:ext cx="2118533" cy="956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326F0-25B9-40B4-8CE6-F439F7332290}">
      <dsp:nvSpPr>
        <dsp:cNvPr id="0" name=""/>
        <dsp:cNvSpPr/>
      </dsp:nvSpPr>
      <dsp:spPr>
        <a:xfrm>
          <a:off x="810532" y="0"/>
          <a:ext cx="2178049" cy="101600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Stage 1: </a:t>
          </a:r>
          <a:r>
            <a:rPr lang="en-US" sz="1800" b="0" kern="1200" dirty="0" smtClean="0">
              <a:solidFill>
                <a:schemeClr val="tx1"/>
              </a:solidFill>
            </a:rPr>
            <a:t>Mortality rate begins to decline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40290" y="29758"/>
        <a:ext cx="2118533" cy="956484"/>
      </dsp:txXfrm>
    </dsp:sp>
    <dsp:sp modelId="{8051001A-71A7-445C-82B2-9F9FF21D0535}">
      <dsp:nvSpPr>
        <dsp:cNvPr id="0" name=""/>
        <dsp:cNvSpPr/>
      </dsp:nvSpPr>
      <dsp:spPr>
        <a:xfrm rot="5400000">
          <a:off x="1709057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762397" y="1079499"/>
        <a:ext cx="274320" cy="266699"/>
      </dsp:txXfrm>
    </dsp:sp>
    <dsp:sp modelId="{B386A684-FCB9-4726-9DD8-30B2EA2CCD4D}">
      <dsp:nvSpPr>
        <dsp:cNvPr id="0" name=""/>
        <dsp:cNvSpPr/>
      </dsp:nvSpPr>
      <dsp:spPr>
        <a:xfrm>
          <a:off x="810532" y="1523999"/>
          <a:ext cx="2178049" cy="101600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1"/>
              </a:solidFill>
            </a:rPr>
            <a:t>Stage 2: Population increases</a:t>
          </a:r>
          <a:endParaRPr lang="en-US" sz="1800" b="0" kern="1200" dirty="0">
            <a:solidFill>
              <a:schemeClr val="bg1"/>
            </a:solidFill>
          </a:endParaRPr>
        </a:p>
      </dsp:txBody>
      <dsp:txXfrm>
        <a:off x="840290" y="1553757"/>
        <a:ext cx="2118533" cy="956484"/>
      </dsp:txXfrm>
    </dsp:sp>
    <dsp:sp modelId="{BB3C5C4F-E9BB-4D35-BBCF-E366BF91960D}">
      <dsp:nvSpPr>
        <dsp:cNvPr id="0" name=""/>
        <dsp:cNvSpPr/>
      </dsp:nvSpPr>
      <dsp:spPr>
        <a:xfrm rot="5400000">
          <a:off x="1709057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762397" y="2603499"/>
        <a:ext cx="274320" cy="266700"/>
      </dsp:txXfrm>
    </dsp:sp>
    <dsp:sp modelId="{19845F5E-46B5-4875-A233-7DFF8BE72AD4}">
      <dsp:nvSpPr>
        <dsp:cNvPr id="0" name=""/>
        <dsp:cNvSpPr/>
      </dsp:nvSpPr>
      <dsp:spPr>
        <a:xfrm>
          <a:off x="810532" y="3047999"/>
          <a:ext cx="217804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Stage 3: Birth rates decline; population ages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40290" y="3077757"/>
        <a:ext cx="2118533" cy="956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326F0-25B9-40B4-8CE6-F439F7332290}">
      <dsp:nvSpPr>
        <dsp:cNvPr id="0" name=""/>
        <dsp:cNvSpPr/>
      </dsp:nvSpPr>
      <dsp:spPr>
        <a:xfrm>
          <a:off x="810532" y="0"/>
          <a:ext cx="2178049" cy="101600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Stage 1: </a:t>
          </a:r>
          <a:r>
            <a:rPr lang="en-US" sz="1800" b="0" kern="1200" dirty="0" smtClean="0">
              <a:solidFill>
                <a:schemeClr val="tx1"/>
              </a:solidFill>
            </a:rPr>
            <a:t>Mortality rate begins to decline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40290" y="29758"/>
        <a:ext cx="2118533" cy="956484"/>
      </dsp:txXfrm>
    </dsp:sp>
    <dsp:sp modelId="{8051001A-71A7-445C-82B2-9F9FF21D0535}">
      <dsp:nvSpPr>
        <dsp:cNvPr id="0" name=""/>
        <dsp:cNvSpPr/>
      </dsp:nvSpPr>
      <dsp:spPr>
        <a:xfrm rot="5400000">
          <a:off x="1709057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762397" y="1079499"/>
        <a:ext cx="274320" cy="266699"/>
      </dsp:txXfrm>
    </dsp:sp>
    <dsp:sp modelId="{B386A684-FCB9-4726-9DD8-30B2EA2CCD4D}">
      <dsp:nvSpPr>
        <dsp:cNvPr id="0" name=""/>
        <dsp:cNvSpPr/>
      </dsp:nvSpPr>
      <dsp:spPr>
        <a:xfrm>
          <a:off x="810532" y="1523999"/>
          <a:ext cx="2178049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Stage 2: Population increases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40290" y="1553757"/>
        <a:ext cx="2118533" cy="956484"/>
      </dsp:txXfrm>
    </dsp:sp>
    <dsp:sp modelId="{BB3C5C4F-E9BB-4D35-BBCF-E366BF91960D}">
      <dsp:nvSpPr>
        <dsp:cNvPr id="0" name=""/>
        <dsp:cNvSpPr/>
      </dsp:nvSpPr>
      <dsp:spPr>
        <a:xfrm rot="5400000">
          <a:off x="1709057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762397" y="2603499"/>
        <a:ext cx="274320" cy="266700"/>
      </dsp:txXfrm>
    </dsp:sp>
    <dsp:sp modelId="{19845F5E-46B5-4875-A233-7DFF8BE72AD4}">
      <dsp:nvSpPr>
        <dsp:cNvPr id="0" name=""/>
        <dsp:cNvSpPr/>
      </dsp:nvSpPr>
      <dsp:spPr>
        <a:xfrm>
          <a:off x="810532" y="3047999"/>
          <a:ext cx="2178049" cy="101600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1"/>
              </a:solidFill>
            </a:rPr>
            <a:t>Stage 3: Birth rates decline; population ages</a:t>
          </a:r>
          <a:endParaRPr lang="en-US" sz="1800" b="0" kern="1200" dirty="0">
            <a:solidFill>
              <a:schemeClr val="bg1"/>
            </a:solidFill>
          </a:endParaRPr>
        </a:p>
      </dsp:txBody>
      <dsp:txXfrm>
        <a:off x="840290" y="3077757"/>
        <a:ext cx="2118533" cy="95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923AFB36-DDED-43F0-9CE7-272954866E70}" type="datetimeFigureOut">
              <a:rPr lang="en-US"/>
              <a:pPr/>
              <a:t>7/26/15</a:t>
            </a:fld>
            <a:endParaRPr lang="en-US" dirty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© 2009 National Academy Foundation. All rights reserved.Copyright © 2009 National Academy Foundation. All rights reserved.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C28F348-8326-42AB-AD5A-2747ACE9A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48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 this should be in </a:t>
            </a:r>
            <a:r>
              <a:rPr lang="en-US" dirty="0" err="1" smtClean="0"/>
              <a:t>airal</a:t>
            </a:r>
            <a:r>
              <a:rPr lang="en-US" dirty="0" smtClean="0"/>
              <a:t> 12 and not have any hanging indents.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352800" y="8991600"/>
            <a:ext cx="685800" cy="312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6248400" y="86868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096000" y="8763000"/>
            <a:ext cx="6858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8FCFC84-6147-47F4-BF00-CD1045E8D642}" type="slidenum">
              <a:rPr lang="en-US" sz="1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6787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96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30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15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32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3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9401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50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36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22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5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7820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4488" y="1412875"/>
            <a:ext cx="8443252" cy="480979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ar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800100"/>
          </a:xfrm>
          <a:prstGeom prst="rect">
            <a:avLst/>
          </a:prstGeom>
          <a:noFill/>
        </p:spPr>
      </p:pic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50" y="3448050"/>
            <a:ext cx="7696200" cy="800100"/>
          </a:xfrm>
          <a:prstGeom prst="rect">
            <a:avLst/>
          </a:prstGeom>
        </p:spPr>
        <p:txBody>
          <a:bodyPr/>
          <a:lstStyle>
            <a:lvl1pPr algn="ctr">
              <a:buNone/>
              <a:defRPr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buNone/>
              <a:defRPr sz="3200" b="1" i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z="3200" b="1" dirty="0" smtClean="0">
                <a:latin typeface="Arial" charset="0"/>
              </a:rPr>
              <a:t>Unit #, Lesson #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71450"/>
            <a:ext cx="9144000" cy="1047750"/>
          </a:xfrm>
          <a:prstGeom prst="rect">
            <a:avLst/>
          </a:prstGeom>
        </p:spPr>
        <p:txBody>
          <a:bodyPr/>
          <a:lstStyle>
            <a:lvl1pPr algn="ctr">
              <a:buNone/>
              <a:defRPr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Academy Initials</a:t>
            </a:r>
            <a:br>
              <a:rPr lang="en-US" dirty="0" smtClean="0"/>
            </a:br>
            <a:r>
              <a:rPr lang="en-US" dirty="0" smtClean="0"/>
              <a:t>Course Name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00" y="4324350"/>
            <a:ext cx="7715250" cy="1104900"/>
          </a:xfrm>
          <a:prstGeom prst="rect">
            <a:avLst/>
          </a:prstGeom>
        </p:spPr>
        <p:txBody>
          <a:bodyPr/>
          <a:lstStyle>
            <a:lvl1pPr algn="ctr">
              <a:buNone/>
              <a:defRPr b="1" i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Presentation Name</a:t>
            </a:r>
          </a:p>
        </p:txBody>
      </p:sp>
      <p:sp>
        <p:nvSpPr>
          <p:cNvPr id="6" name="TextBox 3"/>
          <p:cNvSpPr txBox="1">
            <a:spLocks noChangeArrowheads="1"/>
          </p:cNvSpPr>
          <p:nvPr userDrawn="1"/>
        </p:nvSpPr>
        <p:spPr bwMode="auto">
          <a:xfrm>
            <a:off x="38100" y="6618288"/>
            <a:ext cx="328136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ea typeface="ＭＳ Ｐゴシック" charset="-128"/>
              </a:rPr>
              <a:t>Copyright © </a:t>
            </a:r>
            <a:r>
              <a:rPr lang="en-US" sz="800" dirty="0" smtClean="0">
                <a:solidFill>
                  <a:schemeClr val="tx1"/>
                </a:solidFill>
                <a:ea typeface="ＭＳ Ｐゴシック" charset="-128"/>
              </a:rPr>
              <a:t>2012</a:t>
            </a:r>
            <a:r>
              <a:rPr lang="en-US" sz="800" baseline="0" dirty="0" smtClean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ea typeface="ＭＳ Ｐゴシック" charset="-128"/>
              </a:rPr>
              <a:t>National </a:t>
            </a:r>
            <a:r>
              <a:rPr lang="en-US" sz="800" dirty="0">
                <a:solidFill>
                  <a:schemeClr val="tx1"/>
                </a:solidFill>
                <a:ea typeface="ＭＳ Ｐゴシック" charset="-128"/>
              </a:rPr>
              <a:t>Academy Foundation.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0"/>
            <a:ext cx="87820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4488" y="1412875"/>
            <a:ext cx="8443252" cy="4809795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>
              <a:defRPr sz="22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slide with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0"/>
            <a:ext cx="87820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4488" y="1412876"/>
            <a:ext cx="8443252" cy="4227904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>
              <a:defRPr sz="22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842963" y="5783038"/>
            <a:ext cx="7434138" cy="712748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8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Question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questio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0"/>
            <a:ext cx="87820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842963" y="5783038"/>
            <a:ext cx="7434138" cy="712748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8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4488" y="1412876"/>
            <a:ext cx="8443252" cy="426353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PPT foo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833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bar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28688"/>
            <a:ext cx="9144000" cy="238125"/>
          </a:xfrm>
          <a:prstGeom prst="rect">
            <a:avLst/>
          </a:prstGeom>
          <a:noFill/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96863" y="1425574"/>
            <a:ext cx="8562129" cy="4903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63550" indent="-6350">
              <a:buNone/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49238" y="95000"/>
            <a:ext cx="8574087" cy="784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agraph with questio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PPT foo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833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bar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28688"/>
            <a:ext cx="9144000" cy="238125"/>
          </a:xfrm>
          <a:prstGeom prst="rect">
            <a:avLst/>
          </a:prstGeom>
          <a:noFill/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96863" y="1425575"/>
            <a:ext cx="8562129" cy="40964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63550" indent="-6350">
              <a:buNone/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49238" y="95000"/>
            <a:ext cx="8574087" cy="784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842963" y="5628663"/>
            <a:ext cx="7434138" cy="81962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8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Question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95250"/>
            <a:ext cx="8782050" cy="8191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81125"/>
            <a:ext cx="8382000" cy="479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95250"/>
            <a:ext cx="8782050" cy="8191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ar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800100"/>
          </a:xfrm>
          <a:prstGeom prst="rect">
            <a:avLst/>
          </a:prstGeom>
          <a:noFill/>
        </p:spPr>
      </p:pic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04850" y="3448050"/>
            <a:ext cx="7696200" cy="800100"/>
          </a:xfrm>
          <a:prstGeom prst="rect">
            <a:avLst/>
          </a:prstGeom>
        </p:spPr>
        <p:txBody>
          <a:bodyPr/>
          <a:lstStyle>
            <a:lvl1pPr algn="ctr">
              <a:buNone/>
              <a:defRPr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buNone/>
              <a:defRPr sz="3200" b="1" i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z="3200" b="1" dirty="0" smtClean="0">
                <a:latin typeface="Arial" charset="0"/>
              </a:rPr>
              <a:t>Unit #, Lesson #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71450"/>
            <a:ext cx="9144000" cy="1047750"/>
          </a:xfrm>
          <a:prstGeom prst="rect">
            <a:avLst/>
          </a:prstGeom>
        </p:spPr>
        <p:txBody>
          <a:bodyPr/>
          <a:lstStyle>
            <a:lvl1pPr algn="ctr">
              <a:buNone/>
              <a:defRPr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Academy Initials</a:t>
            </a:r>
            <a:br>
              <a:rPr lang="en-US" dirty="0" smtClean="0"/>
            </a:br>
            <a:r>
              <a:rPr lang="en-US" dirty="0" smtClean="0"/>
              <a:t>Course Name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00" y="4324350"/>
            <a:ext cx="7715250" cy="1104900"/>
          </a:xfrm>
          <a:prstGeom prst="rect">
            <a:avLst/>
          </a:prstGeom>
        </p:spPr>
        <p:txBody>
          <a:bodyPr/>
          <a:lstStyle>
            <a:lvl1pPr algn="ctr">
              <a:buNone/>
              <a:defRPr b="1" i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Presentation Name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3.jpeg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172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0">
                <a:solidFill>
                  <a:srgbClr val="2B5A9C"/>
                </a:solidFill>
              </a:defRPr>
            </a:lvl1pPr>
          </a:lstStyle>
          <a:p>
            <a:pPr>
              <a:defRPr/>
            </a:pPr>
            <a:fld id="{C5B3C61A-D9DC-40DF-9124-2C1DD63C45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1" descr="PPT footer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5833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bar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928688"/>
            <a:ext cx="9144000" cy="2381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43" r:id="rId2"/>
    <p:sldLayoutId id="2147483744" r:id="rId3"/>
    <p:sldLayoutId id="2147483742" r:id="rId4"/>
    <p:sldLayoutId id="2147483737" r:id="rId5"/>
    <p:sldLayoutId id="2147483741" r:id="rId6"/>
    <p:sldLayoutId id="2147483745" r:id="rId7"/>
    <p:sldLayoutId id="214748373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9pPr>
    </p:titleStyle>
    <p:bodyStyle>
      <a:lvl1pPr marL="282575" indent="-282575" algn="l" rtl="0" eaLnBrk="1" fontAlgn="base" hangingPunct="1">
        <a:spcBef>
          <a:spcPct val="100000"/>
        </a:spcBef>
        <a:spcAft>
          <a:spcPct val="0"/>
        </a:spcAft>
        <a:buClr>
          <a:srgbClr val="2B5A9C"/>
        </a:buClr>
        <a:buFont typeface="Times" pitchFamily="18" charset="0"/>
        <a:buChar char="•"/>
        <a:defRPr sz="2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B5A9C"/>
        </a:buClr>
        <a:buFont typeface="Times" pitchFamily="18" charset="0"/>
        <a:buChar char="•"/>
        <a:defRPr sz="20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B5A9C"/>
        </a:buClr>
        <a:buSzPct val="50000"/>
        <a:buFont typeface="Times" pitchFamily="18" charset="0"/>
        <a:buChar char="•"/>
        <a:defRPr sz="16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B5A9C"/>
        </a:buClr>
        <a:buSzPct val="55000"/>
        <a:buFont typeface="Times" pitchFamily="18" charset="0"/>
        <a:buChar char="•"/>
        <a:defRPr sz="1400" i="1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B5A9C"/>
        </a:buClr>
        <a:buSzPct val="50000"/>
        <a:buFont typeface="Times" pitchFamily="18" charset="0"/>
        <a:buChar char="•"/>
        <a:defRPr sz="1400" i="1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B5A9C"/>
        </a:buClr>
        <a:buSzPct val="50000"/>
        <a:buFont typeface="Times" pitchFamily="18" charset="0"/>
        <a:buChar char="•"/>
        <a:defRPr sz="1400" i="1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B5A9C"/>
        </a:buClr>
        <a:buSzPct val="50000"/>
        <a:buFont typeface="Times" pitchFamily="18" charset="0"/>
        <a:buChar char="•"/>
        <a:defRPr sz="1400" i="1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B5A9C"/>
        </a:buClr>
        <a:buSzPct val="50000"/>
        <a:buFont typeface="Times" pitchFamily="18" charset="0"/>
        <a:buChar char="•"/>
        <a:defRPr sz="1400" i="1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B5A9C"/>
        </a:buClr>
        <a:buSzPct val="50000"/>
        <a:buFont typeface="Times" pitchFamily="18" charset="0"/>
        <a:buChar char="•"/>
        <a:defRPr sz="1400" i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ba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95400"/>
            <a:ext cx="9144000" cy="800100"/>
          </a:xfrm>
          <a:prstGeom prst="rect">
            <a:avLst/>
          </a:prstGeom>
          <a:noFill/>
        </p:spPr>
      </p:pic>
      <p:pic>
        <p:nvPicPr>
          <p:cNvPr id="8" name="Picture 11" descr="PPT foo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833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5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Unit 1, Lesson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AOHS</a:t>
            </a:r>
          </a:p>
          <a:p>
            <a:r>
              <a:rPr lang="en-US" dirty="0" smtClean="0"/>
              <a:t>Global Health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Demographic Transition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6629400"/>
            <a:ext cx="3600666" cy="20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0" dirty="0">
                <a:solidFill>
                  <a:schemeClr val="tx1"/>
                </a:solidFill>
                <a:ea typeface="ＭＳ Ｐゴシック" charset="-128"/>
              </a:rPr>
              <a:t>Copyright © </a:t>
            </a:r>
            <a:r>
              <a:rPr lang="en-US" sz="800" i="0" dirty="0" smtClean="0">
                <a:solidFill>
                  <a:schemeClr val="tx1"/>
                </a:solidFill>
                <a:ea typeface="ＭＳ Ｐゴシック" charset="-128"/>
              </a:rPr>
              <a:t>2012</a:t>
            </a:r>
            <a:r>
              <a:rPr lang="en-US" sz="800" i="0" dirty="0" smtClean="0">
                <a:solidFill>
                  <a:schemeClr val="tx1"/>
                </a:solidFill>
                <a:ea typeface="ＭＳ Ｐゴシック" charset="-128"/>
                <a:cs typeface="Arial" charset="0"/>
              </a:rPr>
              <a:t>–</a:t>
            </a:r>
            <a:r>
              <a:rPr lang="en-US" sz="800" i="0" dirty="0" smtClean="0">
                <a:solidFill>
                  <a:schemeClr val="tx1"/>
                </a:solidFill>
                <a:ea typeface="ＭＳ Ｐゴシック" charset="-128"/>
              </a:rPr>
              <a:t>2014 </a:t>
            </a:r>
            <a:r>
              <a:rPr lang="en-US" sz="800" i="0" dirty="0">
                <a:solidFill>
                  <a:schemeClr val="tx1"/>
                </a:solidFill>
                <a:ea typeface="ＭＳ Ｐゴシック" charset="-128"/>
              </a:rPr>
              <a:t>National Academy Foundation. All rights reserved.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0" y="152400"/>
            <a:ext cx="9144000" cy="784225"/>
          </a:xfrm>
        </p:spPr>
        <p:txBody>
          <a:bodyPr/>
          <a:lstStyle/>
          <a:p>
            <a:r>
              <a:rPr lang="en-US" sz="2600" dirty="0" smtClean="0"/>
              <a:t>This is a population pyramid for a country in Stage 3</a:t>
            </a:r>
            <a:endParaRPr lang="en-US" sz="2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90613" y="5628663"/>
            <a:ext cx="7158037" cy="781662"/>
          </a:xfrm>
        </p:spPr>
        <p:txBody>
          <a:bodyPr/>
          <a:lstStyle/>
          <a:p>
            <a:r>
              <a:rPr lang="en-US" sz="2000" dirty="0" smtClean="0"/>
              <a:t>If Finland’s birth rate declined further, how would that affect the shape of the graph?</a:t>
            </a:r>
            <a:endParaRPr lang="en-US" sz="2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155645"/>
              </p:ext>
            </p:extLst>
          </p:nvPr>
        </p:nvGraphicFramePr>
        <p:xfrm>
          <a:off x="146304" y="1261872"/>
          <a:ext cx="8759952" cy="424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174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87135" y="1224407"/>
            <a:ext cx="8562129" cy="4096452"/>
          </a:xfrm>
        </p:spPr>
        <p:txBody>
          <a:bodyPr/>
          <a:lstStyle/>
          <a:p>
            <a:r>
              <a:rPr lang="en-US" dirty="0" smtClean="0"/>
              <a:t>This pyramid predicts what Japan’s population will look like in 2050.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144000" cy="784225"/>
          </a:xfrm>
        </p:spPr>
        <p:txBody>
          <a:bodyPr/>
          <a:lstStyle/>
          <a:p>
            <a:r>
              <a:rPr lang="en-US" sz="2600" dirty="0" smtClean="0"/>
              <a:t>Population pyramids can also be used to make predictions about future populations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64592" y="3743324"/>
            <a:ext cx="2522029" cy="2590801"/>
          </a:xfrm>
        </p:spPr>
        <p:txBody>
          <a:bodyPr/>
          <a:lstStyle/>
          <a:p>
            <a:r>
              <a:rPr lang="en-US" sz="2000" dirty="0" smtClean="0"/>
              <a:t>Can you see any potential problems the country might face if its population age distribution looks like this?</a:t>
            </a:r>
            <a:endParaRPr lang="en-US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178407"/>
              </p:ext>
            </p:extLst>
          </p:nvPr>
        </p:nvGraphicFramePr>
        <p:xfrm>
          <a:off x="2706624" y="2002536"/>
          <a:ext cx="6272784" cy="3977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634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144000" cy="784225"/>
          </a:xfrm>
        </p:spPr>
        <p:txBody>
          <a:bodyPr/>
          <a:lstStyle/>
          <a:p>
            <a:r>
              <a:rPr lang="en-US" sz="2600" dirty="0" smtClean="0"/>
              <a:t>The United States is still going through some demographic transition</a:t>
            </a:r>
            <a:endParaRPr lang="en-US" sz="2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41248" y="4257062"/>
            <a:ext cx="2286000" cy="1648437"/>
          </a:xfrm>
        </p:spPr>
        <p:txBody>
          <a:bodyPr/>
          <a:lstStyle/>
          <a:p>
            <a:r>
              <a:rPr lang="en-US" sz="2000" dirty="0" smtClean="0"/>
              <a:t>What changes do you see over the last 30 years? In the next 30 years?</a:t>
            </a:r>
            <a:endParaRPr lang="en-US" sz="20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69959"/>
              </p:ext>
            </p:extLst>
          </p:nvPr>
        </p:nvGraphicFramePr>
        <p:xfrm>
          <a:off x="128016" y="1280160"/>
          <a:ext cx="4151376" cy="226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546378"/>
              </p:ext>
            </p:extLst>
          </p:nvPr>
        </p:nvGraphicFramePr>
        <p:xfrm>
          <a:off x="4462272" y="1197864"/>
          <a:ext cx="4114800" cy="23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391374"/>
              </p:ext>
            </p:extLst>
          </p:nvPr>
        </p:nvGraphicFramePr>
        <p:xfrm>
          <a:off x="4626864" y="4224528"/>
          <a:ext cx="4151376" cy="2258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7252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058275" cy="819150"/>
          </a:xfrm>
        </p:spPr>
        <p:txBody>
          <a:bodyPr/>
          <a:lstStyle/>
          <a:p>
            <a:r>
              <a:rPr lang="en-US" sz="2600" dirty="0" smtClean="0"/>
              <a:t>Demographic transition can help us predict how a country’s health will change due to economic changes</a:t>
            </a:r>
            <a:endParaRPr lang="en-US" sz="2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319214" y="5402037"/>
            <a:ext cx="6634161" cy="1022513"/>
          </a:xfrm>
        </p:spPr>
        <p:txBody>
          <a:bodyPr/>
          <a:lstStyle/>
          <a:p>
            <a:r>
              <a:rPr lang="en-US" sz="2000" dirty="0" smtClean="0"/>
              <a:t>How do you think global health professionals use this theory or statistical model to help them in their work?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Stage 1: Decreasing mortality rate</a:t>
            </a:r>
          </a:p>
          <a:p>
            <a:r>
              <a:rPr lang="en-US" dirty="0" smtClean="0"/>
              <a:t>Stage 2: Increasing population size</a:t>
            </a:r>
          </a:p>
          <a:p>
            <a:r>
              <a:rPr lang="en-US" sz="2400" dirty="0" smtClean="0"/>
              <a:t>Stage 3: Decreasing fertility rate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366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" y="0"/>
            <a:ext cx="9058275" cy="819150"/>
          </a:xfrm>
        </p:spPr>
        <p:txBody>
          <a:bodyPr/>
          <a:lstStyle/>
          <a:p>
            <a:r>
              <a:rPr lang="en-US" dirty="0" smtClean="0"/>
              <a:t>Demography is the statistical study of human populations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04913" y="5783038"/>
            <a:ext cx="6986587" cy="712748"/>
          </a:xfrm>
        </p:spPr>
        <p:txBody>
          <a:bodyPr/>
          <a:lstStyle/>
          <a:p>
            <a:r>
              <a:rPr lang="en-US" sz="2000" dirty="0" smtClean="0"/>
              <a:t>What other statistics do you think professionals who study demography work with?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Demography uses statistics about:</a:t>
            </a:r>
          </a:p>
          <a:p>
            <a:r>
              <a:rPr lang="en-US" dirty="0" smtClean="0"/>
              <a:t>Birth rate</a:t>
            </a:r>
          </a:p>
          <a:p>
            <a:r>
              <a:rPr lang="en-US" dirty="0" smtClean="0"/>
              <a:t>Death rate</a:t>
            </a:r>
          </a:p>
          <a:p>
            <a:r>
              <a:rPr lang="en-US" dirty="0" smtClean="0"/>
              <a:t>Population size</a:t>
            </a:r>
          </a:p>
          <a:p>
            <a:r>
              <a:rPr lang="en-US" dirty="0" smtClean="0"/>
              <a:t>Population density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0"/>
            <a:ext cx="8782050" cy="819150"/>
          </a:xfrm>
        </p:spPr>
        <p:txBody>
          <a:bodyPr/>
          <a:lstStyle/>
          <a:p>
            <a:r>
              <a:rPr lang="en-US" sz="2600" dirty="0"/>
              <a:t>Demographic transition tracks how the population of a country </a:t>
            </a:r>
            <a:r>
              <a:rPr lang="en-US" sz="2600" dirty="0" smtClean="0"/>
              <a:t>changes </a:t>
            </a:r>
            <a:r>
              <a:rPr lang="en-US" sz="2600" dirty="0"/>
              <a:t>over 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28713" y="5783038"/>
            <a:ext cx="7005637" cy="712748"/>
          </a:xfrm>
        </p:spPr>
        <p:txBody>
          <a:bodyPr/>
          <a:lstStyle/>
          <a:p>
            <a:r>
              <a:rPr lang="en-US" sz="2000" dirty="0" smtClean="0"/>
              <a:t>Look at Stage 1. What do you think might cause the mortality rate in a country to decrease? </a:t>
            </a:r>
            <a:endParaRPr lang="en-US" sz="2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19415607"/>
              </p:ext>
            </p:extLst>
          </p:nvPr>
        </p:nvGraphicFramePr>
        <p:xfrm>
          <a:off x="2312761" y="1373415"/>
          <a:ext cx="37991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9150"/>
          </a:xfrm>
        </p:spPr>
        <p:txBody>
          <a:bodyPr/>
          <a:lstStyle/>
          <a:p>
            <a:r>
              <a:rPr lang="en-US" dirty="0" smtClean="0"/>
              <a:t>Demographic Transition Stage 1: Mortality rates decrease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4488" y="1412876"/>
            <a:ext cx="6039983" cy="4568824"/>
          </a:xfrm>
        </p:spPr>
        <p:txBody>
          <a:bodyPr/>
          <a:lstStyle/>
          <a:p>
            <a:r>
              <a:rPr lang="en-US" dirty="0" smtClean="0"/>
              <a:t>At first, birth and death rates are both high.</a:t>
            </a:r>
          </a:p>
          <a:p>
            <a:r>
              <a:rPr lang="en-US" dirty="0" smtClean="0"/>
              <a:t>Then the country’s economy develops.</a:t>
            </a:r>
          </a:p>
          <a:p>
            <a:r>
              <a:rPr lang="en-US" dirty="0" smtClean="0"/>
              <a:t>Hygiene and nutrition improve.</a:t>
            </a:r>
          </a:p>
          <a:p>
            <a:r>
              <a:rPr lang="en-US" dirty="0" smtClean="0"/>
              <a:t>Infectious disease decreases.</a:t>
            </a:r>
          </a:p>
          <a:p>
            <a:r>
              <a:rPr lang="en-US" dirty="0" smtClean="0"/>
              <a:t>As a result, the mortality rate decreases.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28132698"/>
              </p:ext>
            </p:extLst>
          </p:nvPr>
        </p:nvGraphicFramePr>
        <p:xfrm>
          <a:off x="5344886" y="1690915"/>
          <a:ext cx="37991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274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Transition Stage 2: The population increases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4488" y="1592495"/>
            <a:ext cx="8443252" cy="4263530"/>
          </a:xfrm>
        </p:spPr>
        <p:txBody>
          <a:bodyPr/>
          <a:lstStyle/>
          <a:p>
            <a:r>
              <a:rPr lang="en-US" dirty="0" smtClean="0"/>
              <a:t>Fewer children are dying.</a:t>
            </a:r>
          </a:p>
          <a:p>
            <a:r>
              <a:rPr lang="en-US" dirty="0" smtClean="0"/>
              <a:t>People are living longer.</a:t>
            </a:r>
          </a:p>
          <a:p>
            <a:r>
              <a:rPr lang="en-US" dirty="0" smtClean="0"/>
              <a:t>There is a population boom.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99658675"/>
              </p:ext>
            </p:extLst>
          </p:nvPr>
        </p:nvGraphicFramePr>
        <p:xfrm>
          <a:off x="5344886" y="1690915"/>
          <a:ext cx="37991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421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Transition Step 3: Birth rates decline and the population 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 smtClean="0"/>
              <a:t>Why do you think birth rates are lower in high-income countries than in low-income countries?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4488" y="1412876"/>
            <a:ext cx="5729741" cy="4263530"/>
          </a:xfrm>
        </p:spPr>
        <p:txBody>
          <a:bodyPr/>
          <a:lstStyle/>
          <a:p>
            <a:r>
              <a:rPr lang="en-US" dirty="0" smtClean="0"/>
              <a:t>Birth rates begin to decline.</a:t>
            </a:r>
          </a:p>
          <a:p>
            <a:r>
              <a:rPr lang="en-US" dirty="0" smtClean="0"/>
              <a:t>Births and deaths become more equal.</a:t>
            </a:r>
          </a:p>
          <a:p>
            <a:r>
              <a:rPr lang="en-US" dirty="0" smtClean="0"/>
              <a:t>The percentage of the population that is older increases.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70748825"/>
              </p:ext>
            </p:extLst>
          </p:nvPr>
        </p:nvGraphicFramePr>
        <p:xfrm>
          <a:off x="5344886" y="1348015"/>
          <a:ext cx="37991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867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144000" cy="784225"/>
          </a:xfrm>
        </p:spPr>
        <p:txBody>
          <a:bodyPr/>
          <a:lstStyle/>
          <a:p>
            <a:r>
              <a:rPr lang="en-US" sz="2600" dirty="0" smtClean="0"/>
              <a:t>A population pyramid can provide a visual for demographic transition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90550" y="5628663"/>
            <a:ext cx="8029575" cy="819624"/>
          </a:xfrm>
        </p:spPr>
        <p:txBody>
          <a:bodyPr/>
          <a:lstStyle/>
          <a:p>
            <a:r>
              <a:rPr lang="en-US" sz="2000" dirty="0" smtClean="0"/>
              <a:t>This graph is wide at the bottom and narrow at the top. What does that tell you about the population of this country?</a:t>
            </a:r>
            <a:endParaRPr lang="en-US" sz="2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381643"/>
              </p:ext>
            </p:extLst>
          </p:nvPr>
        </p:nvGraphicFramePr>
        <p:xfrm>
          <a:off x="164592" y="1170432"/>
          <a:ext cx="8650224" cy="433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243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152400"/>
            <a:ext cx="9144000" cy="784225"/>
          </a:xfrm>
        </p:spPr>
        <p:txBody>
          <a:bodyPr/>
          <a:lstStyle/>
          <a:p>
            <a:r>
              <a:rPr lang="en-US" sz="2600" dirty="0" smtClean="0"/>
              <a:t>This is a population pyramid for a country in Stage 1</a:t>
            </a:r>
            <a:endParaRPr lang="en-US" sz="2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43013" y="5756679"/>
            <a:ext cx="6986587" cy="767946"/>
          </a:xfrm>
        </p:spPr>
        <p:txBody>
          <a:bodyPr/>
          <a:lstStyle/>
          <a:p>
            <a:r>
              <a:rPr lang="en-US" sz="2000" dirty="0" smtClean="0"/>
              <a:t>The pyramid shows a country with a high birth rate. What does it show about the death rate?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943863"/>
              </p:ext>
            </p:extLst>
          </p:nvPr>
        </p:nvGraphicFramePr>
        <p:xfrm>
          <a:off x="128016" y="1188720"/>
          <a:ext cx="872337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918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61925"/>
            <a:ext cx="9144000" cy="784225"/>
          </a:xfrm>
        </p:spPr>
        <p:txBody>
          <a:bodyPr/>
          <a:lstStyle/>
          <a:p>
            <a:r>
              <a:rPr lang="en-US" sz="2600" dirty="0" smtClean="0"/>
              <a:t>This is a population pyramid for a country in Stage 2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69508" y="5628663"/>
            <a:ext cx="5840967" cy="781662"/>
          </a:xfrm>
        </p:spPr>
        <p:txBody>
          <a:bodyPr/>
          <a:lstStyle/>
          <a:p>
            <a:r>
              <a:rPr lang="en-US" sz="2000" dirty="0" smtClean="0"/>
              <a:t>If people in India begin to live longer, how will the shape of the graph change?</a:t>
            </a:r>
            <a:endParaRPr lang="en-US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019322"/>
              </p:ext>
            </p:extLst>
          </p:nvPr>
        </p:nvGraphicFramePr>
        <p:xfrm>
          <a:off x="322729" y="1255059"/>
          <a:ext cx="8337177" cy="4195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020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AF 2011 PPT template_111811">
  <a:themeElements>
    <a:clrScheme name="tes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st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2B5A9C"/>
          </a:buClr>
          <a:buSzPct val="60000"/>
          <a:buFont typeface="Times" pitchFamily="18" charset="0"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2B5A9C"/>
          </a:buClr>
          <a:buSzPct val="60000"/>
          <a:buFont typeface="Times" pitchFamily="18" charset="0"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s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NAF 2011 PPT template_111811</Template>
  <TotalTime>1179</TotalTime>
  <Words>570</Words>
  <Application>Microsoft Macintosh PowerPoint</Application>
  <PresentationFormat>On-screen Show (4:3)</PresentationFormat>
  <Paragraphs>65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NAF 2011 PPT template_111811</vt:lpstr>
      <vt:lpstr>Title page</vt:lpstr>
      <vt:lpstr>PowerPoint Presentation</vt:lpstr>
      <vt:lpstr>Demography is the statistical study of human populations</vt:lpstr>
      <vt:lpstr>Demographic transition tracks how the population of a country changes over time</vt:lpstr>
      <vt:lpstr>Demographic Transition Stage 1: Mortality rates decrease</vt:lpstr>
      <vt:lpstr>Demographic Transition Stage 2: The population increases</vt:lpstr>
      <vt:lpstr>Demographic Transition Step 3: Birth rates decline and the population 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Demographic transition can help us predict how a country’s health will change due to economic 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</dc:creator>
  <cp:lastModifiedBy>Karen Chandler</cp:lastModifiedBy>
  <cp:revision>73</cp:revision>
  <dcterms:created xsi:type="dcterms:W3CDTF">2013-08-21T22:53:17Z</dcterms:created>
  <dcterms:modified xsi:type="dcterms:W3CDTF">2015-07-26T10:12:59Z</dcterms:modified>
</cp:coreProperties>
</file>