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4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6" r:id="rId4"/>
    <p:sldId id="280" r:id="rId5"/>
    <p:sldId id="258" r:id="rId6"/>
    <p:sldId id="257" r:id="rId7"/>
    <p:sldId id="275" r:id="rId8"/>
    <p:sldId id="262" r:id="rId9"/>
    <p:sldId id="273" r:id="rId10"/>
    <p:sldId id="274" r:id="rId11"/>
    <p:sldId id="265" r:id="rId12"/>
    <p:sldId id="271" r:id="rId13"/>
    <p:sldId id="279" r:id="rId14"/>
    <p:sldId id="259" r:id="rId15"/>
    <p:sldId id="270" r:id="rId16"/>
    <p:sldId id="261" r:id="rId17"/>
    <p:sldId id="269" r:id="rId18"/>
    <p:sldId id="263" r:id="rId19"/>
    <p:sldId id="260" r:id="rId20"/>
    <p:sldId id="268" r:id="rId21"/>
    <p:sldId id="278" r:id="rId22"/>
    <p:sldId id="267" r:id="rId23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lr>
        <a:srgbClr val="2B5A9C"/>
      </a:buClr>
      <a:buSzPct val="60000"/>
      <a:buFont typeface="Times" pitchFamily="18" charset="0"/>
      <a:defRPr sz="1600" kern="1200">
        <a:solidFill>
          <a:srgbClr val="FF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nth" initials="c" lastIdx="26" clrIdx="0"/>
  <p:cmAuthor id="1" name="Kim" initials="K" lastIdx="9" clrIdx="1"/>
  <p:cmAuthor id="2" name="Shauna Harrison" initials="SH" lastIdx="5" clrIdx="2"/>
  <p:cmAuthor id="3" name="Jennifer L" initials="JL" lastIdx="26" clrIdx="3"/>
  <p:cmAuthor id="4" name="Cynthia" initials="CW" lastIdx="8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100" autoAdjust="0"/>
    <p:restoredTop sz="89531" autoAdjust="0"/>
  </p:normalViewPr>
  <p:slideViewPr>
    <p:cSldViewPr snapToGrid="0">
      <p:cViewPr>
        <p:scale>
          <a:sx n="100" d="100"/>
          <a:sy n="100" d="100"/>
        </p:scale>
        <p:origin x="-15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09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Deaths from </a:t>
            </a:r>
            <a:r>
              <a:rPr lang="en-US" dirty="0" smtClean="0"/>
              <a:t>Communicable Disease</a:t>
            </a:r>
            <a:r>
              <a:rPr lang="en-US" baseline="0" dirty="0" smtClean="0"/>
              <a:t> (2008)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Deaths from Infectious Disease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The Americas</c:v>
                </c:pt>
                <c:pt idx="2">
                  <c:v>E. Mediterranean</c:v>
                </c:pt>
                <c:pt idx="3">
                  <c:v>Europe</c:v>
                </c:pt>
                <c:pt idx="4">
                  <c:v>S.E. Asia</c:v>
                </c:pt>
                <c:pt idx="5">
                  <c:v>W. Pacific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4.189725569E6</c:v>
                </c:pt>
                <c:pt idx="1">
                  <c:v>288813.1327</c:v>
                </c:pt>
                <c:pt idx="2">
                  <c:v>659534.324999999</c:v>
                </c:pt>
                <c:pt idx="3">
                  <c:v>237454.63248</c:v>
                </c:pt>
                <c:pt idx="4">
                  <c:v>2.806010668E6</c:v>
                </c:pt>
                <c:pt idx="5">
                  <c:v>539627.3492000004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8243112"/>
        <c:axId val="2118276792"/>
      </c:barChart>
      <c:catAx>
        <c:axId val="2118243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WHO Region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0"/>
              <c:y val="0.70666023582788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2118276792"/>
        <c:crosses val="autoZero"/>
        <c:auto val="1"/>
        <c:lblAlgn val="ctr"/>
        <c:lblOffset val="100"/>
        <c:noMultiLvlLbl val="0"/>
      </c:catAx>
      <c:valAx>
        <c:axId val="2118276792"/>
        <c:scaling>
          <c:orientation val="minMax"/>
        </c:scaling>
        <c:delete val="0"/>
        <c:axPos val="l"/>
        <c:numFmt formatCode="_(* #,##0_);_(* \(#,##0\);_(* &quot;-&quot;??_);_(@_)" sourceLinked="1"/>
        <c:majorTickMark val="out"/>
        <c:minorTickMark val="none"/>
        <c:tickLblPos val="nextTo"/>
        <c:crossAx val="2118243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 Deaths from Diarrheal Disease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Africa</c:v>
                </c:pt>
                <c:pt idx="1">
                  <c:v>The Americas</c:v>
                </c:pt>
                <c:pt idx="2">
                  <c:v>E. Mediterranean</c:v>
                </c:pt>
                <c:pt idx="3">
                  <c:v>Europe</c:v>
                </c:pt>
                <c:pt idx="4">
                  <c:v>S.E. Asia</c:v>
                </c:pt>
                <c:pt idx="5">
                  <c:v>W. Pacific</c:v>
                </c:pt>
              </c:strCache>
            </c:strRef>
          </c:cat>
          <c:val>
            <c:numRef>
              <c:f>Sheet1!$B$2:$B$7</c:f>
              <c:numCache>
                <c:formatCode>_(* #,##0_);_(* \(#,##0\);_(* "-"??_);_(@_)</c:formatCode>
                <c:ptCount val="6"/>
                <c:pt idx="0">
                  <c:v>919190.1011999989</c:v>
                </c:pt>
                <c:pt idx="1">
                  <c:v>42016.22754</c:v>
                </c:pt>
                <c:pt idx="2">
                  <c:v>266640.4845200006</c:v>
                </c:pt>
                <c:pt idx="3">
                  <c:v>18364.42007500002</c:v>
                </c:pt>
                <c:pt idx="4">
                  <c:v>1.180947508E6</c:v>
                </c:pt>
                <c:pt idx="5">
                  <c:v>37266.45639000004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40211112"/>
        <c:axId val="2039794232"/>
      </c:barChart>
      <c:catAx>
        <c:axId val="2040211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9794232"/>
        <c:crosses val="autoZero"/>
        <c:auto val="1"/>
        <c:lblAlgn val="ctr"/>
        <c:lblOffset val="100"/>
        <c:noMultiLvlLbl val="0"/>
      </c:catAx>
      <c:valAx>
        <c:axId val="2039794232"/>
        <c:scaling>
          <c:orientation val="minMax"/>
          <c:max val="1.2E6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2040211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25257-FBCA-EE46-903D-53F2C3999A8B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</dgm:pt>
    <dgm:pt modelId="{A68963AB-8760-2549-A09A-E642F28CD51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Major earthquake</a:t>
          </a:r>
          <a:endParaRPr lang="en-US" dirty="0">
            <a:solidFill>
              <a:schemeClr val="tx1"/>
            </a:solidFill>
          </a:endParaRPr>
        </a:p>
      </dgm:t>
    </dgm:pt>
    <dgm:pt modelId="{131098B9-CFFF-D044-99A1-6711E951C4EA}" type="parTrans" cxnId="{896813E9-379D-6143-AFDD-CC2D6D9D1E2E}">
      <dgm:prSet/>
      <dgm:spPr/>
      <dgm:t>
        <a:bodyPr/>
        <a:lstStyle/>
        <a:p>
          <a:endParaRPr lang="en-US"/>
        </a:p>
      </dgm:t>
    </dgm:pt>
    <dgm:pt modelId="{8B3770FD-6594-9643-B0EA-9471E5D87EDD}" type="sibTrans" cxnId="{896813E9-379D-6143-AFDD-CC2D6D9D1E2E}">
      <dgm:prSet/>
      <dgm:spPr/>
      <dgm:t>
        <a:bodyPr/>
        <a:lstStyle/>
        <a:p>
          <a:endParaRPr lang="en-US"/>
        </a:p>
      </dgm:t>
    </dgm:pt>
    <dgm:pt modelId="{E0E5EDCE-0AE2-C84A-8E5B-664990DC131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Infrastructure damage</a:t>
          </a:r>
          <a:endParaRPr lang="en-US" dirty="0">
            <a:solidFill>
              <a:schemeClr val="tx1"/>
            </a:solidFill>
          </a:endParaRPr>
        </a:p>
      </dgm:t>
    </dgm:pt>
    <dgm:pt modelId="{14327422-1AAF-E647-B900-1DA72CB3CE26}" type="parTrans" cxnId="{4D067CC3-71C0-7B47-A4D8-0855ED1DE220}">
      <dgm:prSet/>
      <dgm:spPr/>
      <dgm:t>
        <a:bodyPr/>
        <a:lstStyle/>
        <a:p>
          <a:endParaRPr lang="en-US"/>
        </a:p>
      </dgm:t>
    </dgm:pt>
    <dgm:pt modelId="{623E9808-E0BB-794A-8FDD-1727247566A2}" type="sibTrans" cxnId="{4D067CC3-71C0-7B47-A4D8-0855ED1DE220}">
      <dgm:prSet/>
      <dgm:spPr/>
      <dgm:t>
        <a:bodyPr/>
        <a:lstStyle/>
        <a:p>
          <a:endParaRPr lang="en-US"/>
        </a:p>
      </dgm:t>
    </dgm:pt>
    <dgm:pt modelId="{02964B5D-3C88-C041-B6E0-707B547C5EF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Cholera outbreak</a:t>
          </a:r>
          <a:endParaRPr lang="en-US" dirty="0">
            <a:solidFill>
              <a:schemeClr val="tx1"/>
            </a:solidFill>
          </a:endParaRPr>
        </a:p>
      </dgm:t>
    </dgm:pt>
    <dgm:pt modelId="{D9CAE197-82EA-004F-BABF-E78FDCB07775}" type="parTrans" cxnId="{0873715F-A7E1-FD49-931A-BA89D114214E}">
      <dgm:prSet/>
      <dgm:spPr/>
      <dgm:t>
        <a:bodyPr/>
        <a:lstStyle/>
        <a:p>
          <a:endParaRPr lang="en-US"/>
        </a:p>
      </dgm:t>
    </dgm:pt>
    <dgm:pt modelId="{60F3C5BE-E0BC-EA4D-9438-8BD6A496F538}" type="sibTrans" cxnId="{0873715F-A7E1-FD49-931A-BA89D114214E}">
      <dgm:prSet/>
      <dgm:spPr/>
      <dgm:t>
        <a:bodyPr/>
        <a:lstStyle/>
        <a:p>
          <a:endParaRPr lang="en-US"/>
        </a:p>
      </dgm:t>
    </dgm:pt>
    <dgm:pt modelId="{B75BCFF8-A0AD-2240-B48C-4098AA3D773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Poor sanitation and drinking water</a:t>
          </a:r>
          <a:endParaRPr lang="en-US" dirty="0">
            <a:solidFill>
              <a:schemeClr val="tx1"/>
            </a:solidFill>
          </a:endParaRPr>
        </a:p>
      </dgm:t>
    </dgm:pt>
    <dgm:pt modelId="{2CAF7582-5FD5-354D-AE9B-7A687904FC72}" type="parTrans" cxnId="{6863CBB5-65AD-C944-9ED2-807EBD4470CB}">
      <dgm:prSet/>
      <dgm:spPr/>
      <dgm:t>
        <a:bodyPr/>
        <a:lstStyle/>
        <a:p>
          <a:endParaRPr lang="en-US"/>
        </a:p>
      </dgm:t>
    </dgm:pt>
    <dgm:pt modelId="{0E01B5D2-74F6-0141-BFDE-F9D20C4D1CFE}" type="sibTrans" cxnId="{6863CBB5-65AD-C944-9ED2-807EBD4470CB}">
      <dgm:prSet/>
      <dgm:spPr/>
      <dgm:t>
        <a:bodyPr/>
        <a:lstStyle/>
        <a:p>
          <a:endParaRPr lang="en-US"/>
        </a:p>
      </dgm:t>
    </dgm:pt>
    <dgm:pt modelId="{BFC258DF-517F-4744-BDC1-124F2F4F3DB1}" type="pres">
      <dgm:prSet presAssocID="{EB025257-FBCA-EE46-903D-53F2C3999A8B}" presName="linearFlow" presStyleCnt="0">
        <dgm:presLayoutVars>
          <dgm:resizeHandles val="exact"/>
        </dgm:presLayoutVars>
      </dgm:prSet>
      <dgm:spPr/>
    </dgm:pt>
    <dgm:pt modelId="{B5CAD39D-38C1-8245-8F4A-0486C401FA18}" type="pres">
      <dgm:prSet presAssocID="{A68963AB-8760-2549-A09A-E642F28CD5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E79B0-161A-5047-B8E1-832FC1D6AA25}" type="pres">
      <dgm:prSet presAssocID="{8B3770FD-6594-9643-B0EA-9471E5D87ED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64F3734-4D19-0B40-9854-E802D61F9FED}" type="pres">
      <dgm:prSet presAssocID="{8B3770FD-6594-9643-B0EA-9471E5D87ED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091D4F8-E128-7E4E-A0B2-F95A4C4F84BF}" type="pres">
      <dgm:prSet presAssocID="{E0E5EDCE-0AE2-C84A-8E5B-664990DC13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02BEC-D3C1-2E4E-A35F-1BE3CFCDC234}" type="pres">
      <dgm:prSet presAssocID="{623E9808-E0BB-794A-8FDD-1727247566A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33F146A-DD9A-384A-A3F1-6EA35C09297D}" type="pres">
      <dgm:prSet presAssocID="{623E9808-E0BB-794A-8FDD-1727247566A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C3E7924-8D98-574D-ABCD-573B520C37B9}" type="pres">
      <dgm:prSet presAssocID="{B75BCFF8-A0AD-2240-B48C-4098AA3D773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8A818-40E9-734F-8324-4B4415C0DE7E}" type="pres">
      <dgm:prSet presAssocID="{0E01B5D2-74F6-0141-BFDE-F9D20C4D1CFE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FF36BA2-BAEB-E049-A9F2-67EFB488F578}" type="pres">
      <dgm:prSet presAssocID="{0E01B5D2-74F6-0141-BFDE-F9D20C4D1CFE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2EEA2CC1-F532-5E40-8C32-E896435BA80B}" type="pres">
      <dgm:prSet presAssocID="{02964B5D-3C88-C041-B6E0-707B547C5EF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067CC3-71C0-7B47-A4D8-0855ED1DE220}" srcId="{EB025257-FBCA-EE46-903D-53F2C3999A8B}" destId="{E0E5EDCE-0AE2-C84A-8E5B-664990DC131F}" srcOrd="1" destOrd="0" parTransId="{14327422-1AAF-E647-B900-1DA72CB3CE26}" sibTransId="{623E9808-E0BB-794A-8FDD-1727247566A2}"/>
    <dgm:cxn modelId="{BDBCB07E-0855-4242-87A3-E05B2336DB34}" type="presOf" srcId="{0E01B5D2-74F6-0141-BFDE-F9D20C4D1CFE}" destId="{FFF36BA2-BAEB-E049-A9F2-67EFB488F578}" srcOrd="1" destOrd="0" presId="urn:microsoft.com/office/officeart/2005/8/layout/process2"/>
    <dgm:cxn modelId="{0873715F-A7E1-FD49-931A-BA89D114214E}" srcId="{EB025257-FBCA-EE46-903D-53F2C3999A8B}" destId="{02964B5D-3C88-C041-B6E0-707B547C5EF6}" srcOrd="3" destOrd="0" parTransId="{D9CAE197-82EA-004F-BABF-E78FDCB07775}" sibTransId="{60F3C5BE-E0BC-EA4D-9438-8BD6A496F538}"/>
    <dgm:cxn modelId="{9BD98CEC-5166-D546-8BA4-6F81151C4E32}" type="presOf" srcId="{8B3770FD-6594-9643-B0EA-9471E5D87EDD}" destId="{FE2E79B0-161A-5047-B8E1-832FC1D6AA25}" srcOrd="0" destOrd="0" presId="urn:microsoft.com/office/officeart/2005/8/layout/process2"/>
    <dgm:cxn modelId="{8CD1E3F0-6CD6-5E4B-8B2B-69824B35B351}" type="presOf" srcId="{623E9808-E0BB-794A-8FDD-1727247566A2}" destId="{F33F146A-DD9A-384A-A3F1-6EA35C09297D}" srcOrd="1" destOrd="0" presId="urn:microsoft.com/office/officeart/2005/8/layout/process2"/>
    <dgm:cxn modelId="{BA00FCA3-2CFF-E74F-921D-0BB4DF8D9AEE}" type="presOf" srcId="{0E01B5D2-74F6-0141-BFDE-F9D20C4D1CFE}" destId="{3DC8A818-40E9-734F-8324-4B4415C0DE7E}" srcOrd="0" destOrd="0" presId="urn:microsoft.com/office/officeart/2005/8/layout/process2"/>
    <dgm:cxn modelId="{9BE3089C-816D-F040-898B-2136385AE433}" type="presOf" srcId="{E0E5EDCE-0AE2-C84A-8E5B-664990DC131F}" destId="{A091D4F8-E128-7E4E-A0B2-F95A4C4F84BF}" srcOrd="0" destOrd="0" presId="urn:microsoft.com/office/officeart/2005/8/layout/process2"/>
    <dgm:cxn modelId="{5DAE7E6E-98A0-4A4F-BD96-A4FB17373EC9}" type="presOf" srcId="{623E9808-E0BB-794A-8FDD-1727247566A2}" destId="{79302BEC-D3C1-2E4E-A35F-1BE3CFCDC234}" srcOrd="0" destOrd="0" presId="urn:microsoft.com/office/officeart/2005/8/layout/process2"/>
    <dgm:cxn modelId="{21DD4EF9-EBDE-E641-8D44-1670B61E2B5E}" type="presOf" srcId="{A68963AB-8760-2549-A09A-E642F28CD516}" destId="{B5CAD39D-38C1-8245-8F4A-0486C401FA18}" srcOrd="0" destOrd="0" presId="urn:microsoft.com/office/officeart/2005/8/layout/process2"/>
    <dgm:cxn modelId="{6863CBB5-65AD-C944-9ED2-807EBD4470CB}" srcId="{EB025257-FBCA-EE46-903D-53F2C3999A8B}" destId="{B75BCFF8-A0AD-2240-B48C-4098AA3D7730}" srcOrd="2" destOrd="0" parTransId="{2CAF7582-5FD5-354D-AE9B-7A687904FC72}" sibTransId="{0E01B5D2-74F6-0141-BFDE-F9D20C4D1CFE}"/>
    <dgm:cxn modelId="{A025E1C2-6D29-0F4C-B2A6-3F1E987108B4}" type="presOf" srcId="{EB025257-FBCA-EE46-903D-53F2C3999A8B}" destId="{BFC258DF-517F-4744-BDC1-124F2F4F3DB1}" srcOrd="0" destOrd="0" presId="urn:microsoft.com/office/officeart/2005/8/layout/process2"/>
    <dgm:cxn modelId="{896813E9-379D-6143-AFDD-CC2D6D9D1E2E}" srcId="{EB025257-FBCA-EE46-903D-53F2C3999A8B}" destId="{A68963AB-8760-2549-A09A-E642F28CD516}" srcOrd="0" destOrd="0" parTransId="{131098B9-CFFF-D044-99A1-6711E951C4EA}" sibTransId="{8B3770FD-6594-9643-B0EA-9471E5D87EDD}"/>
    <dgm:cxn modelId="{AF883C3D-5257-BD4E-8708-80B34CFFA67F}" type="presOf" srcId="{02964B5D-3C88-C041-B6E0-707B547C5EF6}" destId="{2EEA2CC1-F532-5E40-8C32-E896435BA80B}" srcOrd="0" destOrd="0" presId="urn:microsoft.com/office/officeart/2005/8/layout/process2"/>
    <dgm:cxn modelId="{D6382E1A-1BF1-2D42-8F05-DD38C46DE2E4}" type="presOf" srcId="{B75BCFF8-A0AD-2240-B48C-4098AA3D7730}" destId="{BC3E7924-8D98-574D-ABCD-573B520C37B9}" srcOrd="0" destOrd="0" presId="urn:microsoft.com/office/officeart/2005/8/layout/process2"/>
    <dgm:cxn modelId="{30F32222-53A5-BC41-8764-CA6E1DAD5243}" type="presOf" srcId="{8B3770FD-6594-9643-B0EA-9471E5D87EDD}" destId="{264F3734-4D19-0B40-9854-E802D61F9FED}" srcOrd="1" destOrd="0" presId="urn:microsoft.com/office/officeart/2005/8/layout/process2"/>
    <dgm:cxn modelId="{14EBA453-1A4B-4147-86B6-2026C79B5720}" type="presParOf" srcId="{BFC258DF-517F-4744-BDC1-124F2F4F3DB1}" destId="{B5CAD39D-38C1-8245-8F4A-0486C401FA18}" srcOrd="0" destOrd="0" presId="urn:microsoft.com/office/officeart/2005/8/layout/process2"/>
    <dgm:cxn modelId="{B2C99972-EB4B-9448-B147-F9E06BB54C17}" type="presParOf" srcId="{BFC258DF-517F-4744-BDC1-124F2F4F3DB1}" destId="{FE2E79B0-161A-5047-B8E1-832FC1D6AA25}" srcOrd="1" destOrd="0" presId="urn:microsoft.com/office/officeart/2005/8/layout/process2"/>
    <dgm:cxn modelId="{913EF7A9-569A-1741-934C-86955783200A}" type="presParOf" srcId="{FE2E79B0-161A-5047-B8E1-832FC1D6AA25}" destId="{264F3734-4D19-0B40-9854-E802D61F9FED}" srcOrd="0" destOrd="0" presId="urn:microsoft.com/office/officeart/2005/8/layout/process2"/>
    <dgm:cxn modelId="{E2E850EC-59B8-8A4B-8506-B6AD8CF8A137}" type="presParOf" srcId="{BFC258DF-517F-4744-BDC1-124F2F4F3DB1}" destId="{A091D4F8-E128-7E4E-A0B2-F95A4C4F84BF}" srcOrd="2" destOrd="0" presId="urn:microsoft.com/office/officeart/2005/8/layout/process2"/>
    <dgm:cxn modelId="{DD1A2A8E-6A51-2441-9151-3CA43854063D}" type="presParOf" srcId="{BFC258DF-517F-4744-BDC1-124F2F4F3DB1}" destId="{79302BEC-D3C1-2E4E-A35F-1BE3CFCDC234}" srcOrd="3" destOrd="0" presId="urn:microsoft.com/office/officeart/2005/8/layout/process2"/>
    <dgm:cxn modelId="{1A80644F-5931-294F-B456-D6DD0BDE5789}" type="presParOf" srcId="{79302BEC-D3C1-2E4E-A35F-1BE3CFCDC234}" destId="{F33F146A-DD9A-384A-A3F1-6EA35C09297D}" srcOrd="0" destOrd="0" presId="urn:microsoft.com/office/officeart/2005/8/layout/process2"/>
    <dgm:cxn modelId="{DF8B81C3-4F80-774D-9928-9AF4EE375CA7}" type="presParOf" srcId="{BFC258DF-517F-4744-BDC1-124F2F4F3DB1}" destId="{BC3E7924-8D98-574D-ABCD-573B520C37B9}" srcOrd="4" destOrd="0" presId="urn:microsoft.com/office/officeart/2005/8/layout/process2"/>
    <dgm:cxn modelId="{B703F85F-5772-BA47-9856-591433F1F79B}" type="presParOf" srcId="{BFC258DF-517F-4744-BDC1-124F2F4F3DB1}" destId="{3DC8A818-40E9-734F-8324-4B4415C0DE7E}" srcOrd="5" destOrd="0" presId="urn:microsoft.com/office/officeart/2005/8/layout/process2"/>
    <dgm:cxn modelId="{84F8DDE3-11CE-414B-8451-62545713B902}" type="presParOf" srcId="{3DC8A818-40E9-734F-8324-4B4415C0DE7E}" destId="{FFF36BA2-BAEB-E049-A9F2-67EFB488F578}" srcOrd="0" destOrd="0" presId="urn:microsoft.com/office/officeart/2005/8/layout/process2"/>
    <dgm:cxn modelId="{15DAF31D-CDB4-8842-9C3A-BFD8DD6168E9}" type="presParOf" srcId="{BFC258DF-517F-4744-BDC1-124F2F4F3DB1}" destId="{2EEA2CC1-F532-5E40-8C32-E896435BA80B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AD39D-38C1-8245-8F4A-0486C401FA18}">
      <dsp:nvSpPr>
        <dsp:cNvPr id="0" name=""/>
        <dsp:cNvSpPr/>
      </dsp:nvSpPr>
      <dsp:spPr>
        <a:xfrm>
          <a:off x="1877044" y="1984"/>
          <a:ext cx="2341911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Major earthquake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98665" y="23605"/>
        <a:ext cx="2298669" cy="694945"/>
      </dsp:txXfrm>
    </dsp:sp>
    <dsp:sp modelId="{FE2E79B0-161A-5047-B8E1-832FC1D6AA25}">
      <dsp:nvSpPr>
        <dsp:cNvPr id="0" name=""/>
        <dsp:cNvSpPr/>
      </dsp:nvSpPr>
      <dsp:spPr>
        <a:xfrm rot="5400000">
          <a:off x="2909589" y="758626"/>
          <a:ext cx="276820" cy="3321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948344" y="786308"/>
        <a:ext cx="199310" cy="193774"/>
      </dsp:txXfrm>
    </dsp:sp>
    <dsp:sp modelId="{A091D4F8-E128-7E4E-A0B2-F95A4C4F84BF}">
      <dsp:nvSpPr>
        <dsp:cNvPr id="0" name=""/>
        <dsp:cNvSpPr/>
      </dsp:nvSpPr>
      <dsp:spPr>
        <a:xfrm>
          <a:off x="1877044" y="1109265"/>
          <a:ext cx="2341911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Infrastructure damage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98665" y="1130886"/>
        <a:ext cx="2298669" cy="694945"/>
      </dsp:txXfrm>
    </dsp:sp>
    <dsp:sp modelId="{79302BEC-D3C1-2E4E-A35F-1BE3CFCDC234}">
      <dsp:nvSpPr>
        <dsp:cNvPr id="0" name=""/>
        <dsp:cNvSpPr/>
      </dsp:nvSpPr>
      <dsp:spPr>
        <a:xfrm rot="5400000">
          <a:off x="2909589" y="1865907"/>
          <a:ext cx="276820" cy="3321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948344" y="1893589"/>
        <a:ext cx="199310" cy="193774"/>
      </dsp:txXfrm>
    </dsp:sp>
    <dsp:sp modelId="{BC3E7924-8D98-574D-ABCD-573B520C37B9}">
      <dsp:nvSpPr>
        <dsp:cNvPr id="0" name=""/>
        <dsp:cNvSpPr/>
      </dsp:nvSpPr>
      <dsp:spPr>
        <a:xfrm>
          <a:off x="1877044" y="2216546"/>
          <a:ext cx="2341911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Poor sanitation and drinking water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98665" y="2238167"/>
        <a:ext cx="2298669" cy="694945"/>
      </dsp:txXfrm>
    </dsp:sp>
    <dsp:sp modelId="{3DC8A818-40E9-734F-8324-4B4415C0DE7E}">
      <dsp:nvSpPr>
        <dsp:cNvPr id="0" name=""/>
        <dsp:cNvSpPr/>
      </dsp:nvSpPr>
      <dsp:spPr>
        <a:xfrm rot="5400000">
          <a:off x="2909589" y="2973189"/>
          <a:ext cx="276820" cy="33218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948344" y="3000871"/>
        <a:ext cx="199310" cy="193774"/>
      </dsp:txXfrm>
    </dsp:sp>
    <dsp:sp modelId="{2EEA2CC1-F532-5E40-8C32-E896435BA80B}">
      <dsp:nvSpPr>
        <dsp:cNvPr id="0" name=""/>
        <dsp:cNvSpPr/>
      </dsp:nvSpPr>
      <dsp:spPr>
        <a:xfrm>
          <a:off x="1877044" y="3323828"/>
          <a:ext cx="2341911" cy="7381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Cholera outbreak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898665" y="3345449"/>
        <a:ext cx="2298669" cy="694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fld id="{923AFB36-DDED-43F0-9CE7-272954866E70}" type="datetimeFigureOut">
              <a:rPr lang="en-US"/>
              <a:pPr/>
              <a:t>7/22/15</a:t>
            </a:fld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Copyright © 2009 National Academy Foundation. All rights reserved.Copyright © 2009 National Academy Foundation. All rights reserved.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C28F348-8326-42AB-AD5A-2747ACE9A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4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 this should be in </a:t>
            </a:r>
            <a:r>
              <a:rPr lang="en-US" dirty="0" err="1" smtClean="0"/>
              <a:t>airal</a:t>
            </a:r>
            <a:r>
              <a:rPr lang="en-US" dirty="0" smtClean="0"/>
              <a:t> 12 and not have any hanging indents.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52800" y="8991600"/>
            <a:ext cx="685800" cy="312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6248400" y="86868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6096000" y="8763000"/>
            <a:ext cx="6858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B8FCFC84-6147-47F4-BF00-CD1045E8D642}" type="slidenum">
              <a:rPr lang="en-US" sz="1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10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86787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Relationship Id="rId3" Type="http://schemas.openxmlformats.org/officeDocument/2006/relationships/hyperlink" Target="http://www.who.int/mediacentre/factsheets/fs330/en/index.html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www.who.int/mediacentre/factsheets/fs330/en/index.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vialliance.org/library/news/roi/2010/bolivia-s-successful-rotavirus-vaccine-initiative/" TargetMode="External"/><Relationship Id="rId4" Type="http://schemas.openxmlformats.org/officeDocument/2006/relationships/hyperlink" Target="http://commons.wikimedia.org/wiki/File:Mother_and_child_in_Bolivia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107/en/index.html" TargetMode="External"/><Relationship Id="rId4" Type="http://schemas.openxmlformats.org/officeDocument/2006/relationships/hyperlink" Target="http://commons.wikimedia.org/wiki/File:Haiti_Earthquake_building_damage.jp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Relationship Id="rId3" Type="http://schemas.openxmlformats.org/officeDocument/2006/relationships/hyperlink" Target="http://www.who.int/features/qa/71/en/index.html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gamapserver.who.int/mapLibrary/Files/Maps/HIV_adult_prevalence_2011.png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who.int/mediacentre/factsheets/fs104/en/index.html" TargetMode="Externa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Relationship Id="rId3" Type="http://schemas.openxmlformats.org/officeDocument/2006/relationships/hyperlink" Target="http://www.who.int/mediacentre/factsheets/fs094/en/index.html" TargetMode="Externa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www.worldmalariareport.org/node/57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laria_prevention-Insecticide_treated_bed_net-PMI.jpg" TargetMode="External"/><Relationship Id="rId4" Type="http://schemas.openxmlformats.org/officeDocument/2006/relationships/hyperlink" Target="http://www.cdc.gov/malaria/malaria_worldwide/reduction/itn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factsheets/fs360/en/" TargetMode="External"/><Relationship Id="rId4" Type="http://schemas.openxmlformats.org/officeDocument/2006/relationships/hyperlink" Target="http://www.who.int/mediacentre/factsheets/fs094/en/" TargetMode="External"/><Relationship Id="rId5" Type="http://schemas.openxmlformats.org/officeDocument/2006/relationships/hyperlink" Target="http://www.who.int/features/factfiles/tb_facts/en/index4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www.who.int/gho/mortality_burden_disease/causes_death_2008/en/index.html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7007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from WHO,</a:t>
            </a:r>
            <a:r>
              <a:rPr lang="en-US" dirty="0" smtClean="0"/>
              <a:t> “Fact Sheet 330: </a:t>
            </a:r>
            <a:r>
              <a:rPr lang="en-US" dirty="0" err="1" smtClean="0"/>
              <a:t>Diarrhoeal</a:t>
            </a:r>
            <a:r>
              <a:rPr lang="en-US" dirty="0" smtClean="0"/>
              <a:t> Disease,”</a:t>
            </a:r>
            <a:r>
              <a:rPr lang="en-US" baseline="0" dirty="0" smtClean="0"/>
              <a:t>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www.who.int/mediacentre/factsheets/fs330/en/index.html</a:t>
            </a:r>
            <a:r>
              <a:rPr lang="en-US" dirty="0" smtClean="0"/>
              <a:t>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961765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</a:t>
            </a:r>
            <a:r>
              <a:rPr lang="en-US" dirty="0"/>
              <a:t>from WHO, “Fact Sheet 330: </a:t>
            </a:r>
            <a:r>
              <a:rPr lang="en-US" dirty="0" err="1"/>
              <a:t>Diarrhoeal</a:t>
            </a:r>
            <a:r>
              <a:rPr lang="en-US" dirty="0"/>
              <a:t> Disease,”</a:t>
            </a:r>
            <a:r>
              <a:rPr lang="en-US" baseline="0" dirty="0" smtClean="0"/>
              <a:t>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www.who.int/mediacentre/factsheets/fs330/en/index.html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GAVI Alliance, “Bolivia’s Successful Rotavirus Vaccine Initiative,” </a:t>
            </a:r>
            <a:r>
              <a:rPr lang="en-US" dirty="0" smtClean="0">
                <a:hlinkClick r:id="rId3"/>
              </a:rPr>
              <a:t>http://www.gavialliance.org/library/news/roi/2010/bolivia-s-successful-rotavirus-vaccine-initiative/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smtClean="0"/>
              <a:t>Image retrieved from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commons.wikimedia.org/wiki/File:Mother_and_child_in_Bolivia.jpg</a:t>
            </a:r>
            <a:r>
              <a:rPr lang="en-US" dirty="0" smtClean="0"/>
              <a:t> on August 18, 2013, and reproduced here under the terms of the Creative Commons Attribution 2.0 Generic license (http://creativecommons.org/licenses/by/2.0/deed.en). Image courtesy of Peter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Sluijs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3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272373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WHO, “Fact Sheet 107: Cholera,” </a:t>
            </a:r>
            <a:r>
              <a:rPr lang="en-US" u="sng" dirty="0" smtClean="0">
                <a:hlinkClick r:id="rId3"/>
              </a:rPr>
              <a:t>http://www.who.int/mediacentre/factsheets/fs107/en/index.html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Image retrieved from </a:t>
            </a:r>
            <a:r>
              <a:rPr lang="en-US" baseline="0" dirty="0" smtClean="0">
                <a:hlinkClick r:id="rId4"/>
              </a:rPr>
              <a:t>http://commons.wikimedia.org/wiki/File:Haiti_Earthquake_building_damage.jpg</a:t>
            </a:r>
            <a:r>
              <a:rPr lang="en-US" baseline="0" dirty="0" smtClean="0"/>
              <a:t> </a:t>
            </a:r>
            <a:r>
              <a:rPr lang="en-US" dirty="0" smtClean="0"/>
              <a:t>on August 29, 2013, and reproduced here under the terms of the Creative Commons Attribution 2.0 Generic license (http://creativecommons.org/licenses/by/2.0/deed.en). Image courtesy of Marco </a:t>
            </a:r>
            <a:r>
              <a:rPr lang="en-US" dirty="0" err="1" smtClean="0"/>
              <a:t>Dormino</a:t>
            </a:r>
            <a:r>
              <a:rPr lang="en-US" dirty="0" smtClean="0"/>
              <a:t>/The United Nations.</a:t>
            </a:r>
            <a:endParaRPr lang="en-US" baseline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0338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from WHO, “HIV/AIDS,”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www.who.int/features/qa/71/en/index.html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49760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map is included under fair-use guidelines of Title 17, US Code. </a:t>
            </a:r>
            <a:r>
              <a:rPr lang="en-US" baseline="0" dirty="0" smtClean="0"/>
              <a:t>Copyright © World Health Organization. </a:t>
            </a:r>
            <a:r>
              <a:rPr lang="en-US" dirty="0" smtClean="0"/>
              <a:t>Map available online at </a:t>
            </a:r>
            <a:r>
              <a:rPr lang="en-US" dirty="0" smtClean="0">
                <a:hlinkClick r:id="rId3"/>
              </a:rPr>
              <a:t>http://gamapserver.who.int/mapLibrary/Files/Maps/HIV_adult_prevalence_2011.png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91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from WHO,</a:t>
            </a:r>
            <a:r>
              <a:rPr lang="en-US" dirty="0" smtClean="0"/>
              <a:t> “Fact Sheet 104: Tuberculosis,”  </a:t>
            </a:r>
            <a:r>
              <a:rPr lang="en-US" u="sng" dirty="0" smtClean="0">
                <a:hlinkClick r:id="rId3"/>
              </a:rPr>
              <a:t>http://www.who.int/mediacentre/factsheets/fs104/en/index.html</a:t>
            </a:r>
            <a:r>
              <a:rPr lang="en-US" dirty="0" smtClean="0"/>
              <a:t>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07916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from WHO, “Fact Sheet 94: Malaria,”  </a:t>
            </a: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www.who.int/mediacentre/factsheets/fs094/en/index.html</a:t>
            </a:r>
            <a:r>
              <a:rPr lang="en-US" dirty="0" smtClean="0"/>
              <a:t>.</a:t>
            </a:r>
            <a:endParaRPr lang="en-US" baseline="0" dirty="0" smtClean="0"/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52775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map is included under fair-use guidelines of Title 17, US Code.</a:t>
            </a:r>
            <a:r>
              <a:rPr lang="en-US" baseline="0" dirty="0" smtClean="0"/>
              <a:t> Copyright © Global Malaria Mapper. </a:t>
            </a:r>
            <a:r>
              <a:rPr lang="en-US" dirty="0" smtClean="0"/>
              <a:t>Map</a:t>
            </a:r>
            <a:r>
              <a:rPr lang="en-US" baseline="0" dirty="0" smtClean="0"/>
              <a:t> available online at </a:t>
            </a:r>
            <a:r>
              <a:rPr lang="en-US" baseline="0" dirty="0" smtClean="0">
                <a:hlinkClick r:id="rId3"/>
              </a:rPr>
              <a:t>http://www.worldmalariareport.org/node/57#</a:t>
            </a:r>
            <a:r>
              <a:rPr lang="en-US" baseline="0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3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641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Image retrieved from </a:t>
            </a:r>
            <a:r>
              <a:rPr lang="en-US" baseline="0" dirty="0" smtClean="0">
                <a:hlinkClick r:id="rId3"/>
              </a:rPr>
              <a:t>http://commons.wikimedia.org/wiki/File:Malaria_prevention-Insecticide_treated_bed_net-PMI.jpg</a:t>
            </a:r>
            <a:r>
              <a:rPr lang="en-US" baseline="0" dirty="0" smtClean="0"/>
              <a:t> on August 30, 2013.</a:t>
            </a:r>
            <a:r>
              <a:rPr lang="en-US" dirty="0" smtClean="0"/>
              <a:t> From President’s Malaria Initiative (PMI).</a:t>
            </a:r>
            <a:endParaRPr lang="en-US" baseline="0" dirty="0" smtClean="0"/>
          </a:p>
          <a:p>
            <a:r>
              <a:rPr lang="en-US" baseline="0" dirty="0" smtClean="0"/>
              <a:t>Data from CDC, “Insecticide-Treated Bed Nets,” </a:t>
            </a:r>
            <a:r>
              <a:rPr lang="en-US" baseline="0" dirty="0" smtClean="0">
                <a:hlinkClick r:id="rId4"/>
              </a:rPr>
              <a:t>http://www.cdc.gov/malaria/malaria_worldwide/reduction/itn.html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11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Data from WHO, “HIV/AIDS” (</a:t>
            </a:r>
            <a:r>
              <a:rPr lang="en-US" baseline="0" dirty="0" smtClean="0">
                <a:hlinkClick r:id="rId3"/>
              </a:rPr>
              <a:t>http://www.who.int/mediacentre/factsheets/fs360/en/</a:t>
            </a:r>
            <a:r>
              <a:rPr lang="en-US" baseline="0" dirty="0" smtClean="0"/>
              <a:t>); WHO, “Fact Sheet 94: “Malaria” (</a:t>
            </a:r>
            <a:r>
              <a:rPr lang="en-US" baseline="0" dirty="0" smtClean="0">
                <a:hlinkClick r:id="rId4"/>
              </a:rPr>
              <a:t>http://www.who.int/mediacentre/factsheets/fs094/en/</a:t>
            </a:r>
            <a:r>
              <a:rPr lang="en-US" baseline="0" dirty="0" smtClean="0"/>
              <a:t>); and WHO, “Fact File: 10 Facts about</a:t>
            </a:r>
            <a:r>
              <a:rPr lang="en-US" dirty="0" smtClean="0"/>
              <a:t> Tuberculosis</a:t>
            </a:r>
            <a:r>
              <a:rPr lang="en-US" baseline="0" dirty="0" smtClean="0"/>
              <a:t>” (</a:t>
            </a:r>
            <a:r>
              <a:rPr lang="en-US" dirty="0" smtClean="0">
                <a:hlinkClick r:id="rId5"/>
              </a:rPr>
              <a:t>http://www.who.int/features/factfiles/tb_facts/en/index4.html</a:t>
            </a:r>
            <a:r>
              <a:rPr lang="en-US" dirty="0" smtClean="0"/>
              <a:t>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8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5641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1656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</a:t>
            </a:r>
            <a:r>
              <a:rPr lang="en-US" baseline="0" dirty="0" smtClean="0"/>
              <a:t> CDC Global Health Observatory, “Causes</a:t>
            </a:r>
            <a:r>
              <a:rPr lang="en-US" dirty="0" smtClean="0"/>
              <a:t> of Death in 2008,”</a:t>
            </a:r>
            <a:r>
              <a:rPr lang="en-US" baseline="0" dirty="0" smtClean="0"/>
              <a:t> </a:t>
            </a:r>
            <a:r>
              <a:rPr lang="en-US" u="sng" dirty="0" smtClean="0">
                <a:hlinkClick r:id="rId3"/>
              </a:rPr>
              <a:t>http://www.who.int/gho/mortality_burden_disease/causes_death_2008/en/index.html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943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9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58523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map is included under fair-use guidelines of Title 17, US Code.</a:t>
            </a:r>
            <a:r>
              <a:rPr lang="en-US" baseline="0" dirty="0" smtClean="0"/>
              <a:t> Copyright © World Health Organization.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26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map is included under fair-use guidelines of Title 17, US Code.</a:t>
            </a:r>
            <a:r>
              <a:rPr lang="en-US" baseline="0" dirty="0" smtClean="0"/>
              <a:t> Copyright © World Health Organization.</a:t>
            </a:r>
            <a:endParaRPr lang="en-US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56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5"/>
            <a:ext cx="8443252" cy="480979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800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3448050"/>
            <a:ext cx="7696200" cy="8001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3200" b="1" i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z="3200" b="1" dirty="0" smtClean="0">
                <a:latin typeface="Arial" charset="0"/>
              </a:rPr>
              <a:t>Unit #, Lesson #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71450"/>
            <a:ext cx="9144000" cy="104775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Academy Initials</a:t>
            </a:r>
            <a:br>
              <a:rPr lang="en-US" dirty="0" smtClean="0"/>
            </a:br>
            <a:r>
              <a:rPr lang="en-US" dirty="0" smtClean="0"/>
              <a:t>Course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4324350"/>
            <a:ext cx="7715250" cy="110490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Presentation Name</a:t>
            </a:r>
          </a:p>
        </p:txBody>
      </p:sp>
      <p:sp>
        <p:nvSpPr>
          <p:cNvPr id="6" name="TextBox 3"/>
          <p:cNvSpPr txBox="1">
            <a:spLocks noChangeArrowheads="1"/>
          </p:cNvSpPr>
          <p:nvPr userDrawn="1"/>
        </p:nvSpPr>
        <p:spPr bwMode="auto">
          <a:xfrm>
            <a:off x="38100" y="6618288"/>
            <a:ext cx="3281363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ea typeface="ＭＳ Ｐゴシック" charset="-128"/>
              </a:rPr>
              <a:t>Copyright © </a:t>
            </a:r>
            <a:r>
              <a:rPr lang="en-US" sz="800" dirty="0" smtClean="0">
                <a:solidFill>
                  <a:schemeClr val="tx1"/>
                </a:solidFill>
                <a:ea typeface="ＭＳ Ｐゴシック" charset="-128"/>
              </a:rPr>
              <a:t>2012</a:t>
            </a:r>
            <a:r>
              <a:rPr lang="en-US" sz="800" baseline="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  <a:r>
              <a:rPr lang="en-US" sz="800" dirty="0" smtClean="0">
                <a:solidFill>
                  <a:schemeClr val="tx1"/>
                </a:solidFill>
                <a:ea typeface="ＭＳ Ｐゴシック" charset="-128"/>
              </a:rPr>
              <a:t>National </a:t>
            </a:r>
            <a:r>
              <a:rPr lang="en-US" sz="800" dirty="0">
                <a:solidFill>
                  <a:schemeClr val="tx1"/>
                </a:solidFill>
                <a:ea typeface="ＭＳ Ｐゴシック" charset="-128"/>
              </a:rPr>
              <a:t>Academy Foundation.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5"/>
            <a:ext cx="8443252" cy="4809795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lide with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22790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2963" y="5783038"/>
            <a:ext cx="7434138" cy="7127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ques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0" y="0"/>
            <a:ext cx="87820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2963" y="5783038"/>
            <a:ext cx="7434138" cy="712748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2635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PT foo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ar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9144000" cy="238125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6863" y="1425574"/>
            <a:ext cx="8562129" cy="4903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63550" indent="-6350">
              <a:buNone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9238" y="95000"/>
            <a:ext cx="8574087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ragraph with ques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PT foo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bar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8688"/>
            <a:ext cx="9144000" cy="238125"/>
          </a:xfrm>
          <a:prstGeom prst="rect">
            <a:avLst/>
          </a:prstGeom>
          <a:noFill/>
        </p:spPr>
      </p:pic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96863" y="1425575"/>
            <a:ext cx="8562129" cy="40964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63550" indent="-6350">
              <a:buNone/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49238" y="95000"/>
            <a:ext cx="8574087" cy="784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2963" y="5628663"/>
            <a:ext cx="7434138" cy="81962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Question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95250"/>
            <a:ext cx="8782050" cy="819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81125"/>
            <a:ext cx="8382000" cy="4791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" y="95250"/>
            <a:ext cx="8782050" cy="819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bar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800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04850" y="3448050"/>
            <a:ext cx="7696200" cy="80010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3200" b="1" i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sz="3200" b="1" dirty="0" smtClean="0">
                <a:latin typeface="Arial" charset="0"/>
              </a:rPr>
              <a:t>Unit #, Lesson #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71450"/>
            <a:ext cx="9144000" cy="1047750"/>
          </a:xfrm>
          <a:prstGeom prst="rect">
            <a:avLst/>
          </a:prstGeom>
        </p:spPr>
        <p:txBody>
          <a:bodyPr/>
          <a:lstStyle>
            <a:lvl1pPr algn="ctr">
              <a:buNone/>
              <a:defRPr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Academy Initials</a:t>
            </a:r>
            <a:br>
              <a:rPr lang="en-US" dirty="0" smtClean="0"/>
            </a:br>
            <a:r>
              <a:rPr lang="en-US" dirty="0" smtClean="0"/>
              <a:t>Course Name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" y="4324350"/>
            <a:ext cx="7715250" cy="1104900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1">
                <a:solidFill>
                  <a:srgbClr val="33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Presentation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1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jpe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172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000" i="0">
                <a:solidFill>
                  <a:srgbClr val="2B5A9C"/>
                </a:solidFill>
              </a:defRPr>
            </a:lvl1pPr>
          </a:lstStyle>
          <a:p>
            <a:pPr>
              <a:defRPr/>
            </a:pPr>
            <a:fld id="{C5B3C61A-D9DC-40DF-9124-2C1DD63C45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11" descr="PPT footer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bar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928688"/>
            <a:ext cx="9144000" cy="2381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3" r:id="rId2"/>
    <p:sldLayoutId id="2147483744" r:id="rId3"/>
    <p:sldLayoutId id="2147483742" r:id="rId4"/>
    <p:sldLayoutId id="2147483737" r:id="rId5"/>
    <p:sldLayoutId id="2147483741" r:id="rId6"/>
    <p:sldLayoutId id="2147483745" r:id="rId7"/>
    <p:sldLayoutId id="214748373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Verdana" pitchFamily="34" charset="0"/>
        </a:defRPr>
      </a:lvl9pPr>
    </p:titleStyle>
    <p:bodyStyle>
      <a:lvl1pPr marL="282575" indent="-282575" algn="l" rtl="0" eaLnBrk="1" fontAlgn="base" hangingPunct="1">
        <a:spcBef>
          <a:spcPct val="100000"/>
        </a:spcBef>
        <a:spcAft>
          <a:spcPct val="0"/>
        </a:spcAft>
        <a:buClr>
          <a:srgbClr val="2B5A9C"/>
        </a:buClr>
        <a:buFont typeface="Times" pitchFamily="18" charset="0"/>
        <a:buChar char="•"/>
        <a:defRPr sz="2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Font typeface="Times" pitchFamily="18" charset="0"/>
        <a:buChar char="•"/>
        <a:defRPr sz="2000">
          <a:solidFill>
            <a:schemeClr val="accent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600">
          <a:solidFill>
            <a:schemeClr val="accent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SzPct val="55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B5A9C"/>
        </a:buClr>
        <a:buSzPct val="50000"/>
        <a:buFont typeface="Times" pitchFamily="18" charset="0"/>
        <a:buChar char="•"/>
        <a:defRPr sz="1400" i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ba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95400"/>
            <a:ext cx="9144000" cy="800100"/>
          </a:xfrm>
          <a:prstGeom prst="rect">
            <a:avLst/>
          </a:prstGeom>
          <a:noFill/>
        </p:spPr>
      </p:pic>
      <p:pic>
        <p:nvPicPr>
          <p:cNvPr id="8" name="Picture 11" descr="PPT foo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58336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Unit 1, Lesson 3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AOHS</a:t>
            </a:r>
          </a:p>
          <a:p>
            <a:r>
              <a:rPr lang="en-US" dirty="0" smtClean="0"/>
              <a:t>Global Health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Communicable Disease</a:t>
            </a: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29400"/>
            <a:ext cx="3600666" cy="20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ea typeface="ＭＳ Ｐゴシック" charset="-128"/>
              </a:rPr>
              <a:t>Copyright © </a:t>
            </a:r>
            <a:r>
              <a:rPr lang="en-US" sz="800" i="0" dirty="0" smtClean="0">
                <a:solidFill>
                  <a:schemeClr val="tx1"/>
                </a:solidFill>
                <a:ea typeface="ＭＳ Ｐゴシック" charset="-128"/>
              </a:rPr>
              <a:t>2012</a:t>
            </a:r>
            <a:r>
              <a:rPr lang="en-US" sz="800" i="0" dirty="0" smtClean="0">
                <a:solidFill>
                  <a:schemeClr val="tx1"/>
                </a:solidFill>
                <a:ea typeface="ＭＳ Ｐゴシック" charset="-128"/>
                <a:cs typeface="Arial" charset="0"/>
              </a:rPr>
              <a:t>–</a:t>
            </a:r>
            <a:r>
              <a:rPr lang="en-US" sz="800" i="0" dirty="0" smtClean="0">
                <a:solidFill>
                  <a:schemeClr val="tx1"/>
                </a:solidFill>
                <a:ea typeface="ＭＳ Ｐゴシック" charset="-128"/>
              </a:rPr>
              <a:t>2014 </a:t>
            </a:r>
            <a:r>
              <a:rPr lang="en-US" sz="800" i="0" dirty="0">
                <a:solidFill>
                  <a:schemeClr val="tx1"/>
                </a:solidFill>
                <a:ea typeface="ＭＳ Ｐゴシック" charset="-128"/>
              </a:rPr>
              <a:t>National Academy Foundation. All rights reserved.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Diarrheal disease may come from food- or waterborne infections or as a result of poor hygiene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98964" y="5560439"/>
            <a:ext cx="5186048" cy="712748"/>
          </a:xfrm>
        </p:spPr>
        <p:txBody>
          <a:bodyPr/>
          <a:lstStyle/>
          <a:p>
            <a:r>
              <a:rPr lang="en-US" sz="2000" dirty="0" smtClean="0"/>
              <a:t>Why do you think it is mostly children who die from diarrheal disease?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099712"/>
          </a:xfrm>
        </p:spPr>
        <p:txBody>
          <a:bodyPr/>
          <a:lstStyle/>
          <a:p>
            <a:r>
              <a:rPr lang="en-US" dirty="0" smtClean="0"/>
              <a:t>Globally, there </a:t>
            </a:r>
            <a:r>
              <a:rPr lang="en-US" dirty="0"/>
              <a:t>are about</a:t>
            </a:r>
            <a:r>
              <a:rPr lang="en-US" dirty="0" smtClean="0"/>
              <a:t> 1.7 </a:t>
            </a:r>
            <a:r>
              <a:rPr lang="en-US" dirty="0"/>
              <a:t>billion cases of diarrheal disease every year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It is the second leading cause of death in children under 5 years old even though it is preventable and treatable.</a:t>
            </a:r>
          </a:p>
          <a:p>
            <a:r>
              <a:rPr lang="en-US" dirty="0" smtClean="0"/>
              <a:t>Diarrhea drains the body of water and salts; if diarrhea is left untreated, the patient can die from severe dehydration.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4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823325" cy="784225"/>
          </a:xfrm>
        </p:spPr>
        <p:txBody>
          <a:bodyPr/>
          <a:lstStyle/>
          <a:p>
            <a:r>
              <a:rPr lang="en-US" sz="2600" dirty="0" smtClean="0"/>
              <a:t>Diarrheal disease occurs in every region, but deaths are far more common in developing countries</a:t>
            </a:r>
            <a:endParaRPr lang="en-US" sz="2600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61727029"/>
              </p:ext>
            </p:extLst>
          </p:nvPr>
        </p:nvGraphicFramePr>
        <p:xfrm>
          <a:off x="359230" y="1391557"/>
          <a:ext cx="8784770" cy="5176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339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Vaccines are decreasing diarrheal death in Bolivia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4976812" cy="4263530"/>
          </a:xfrm>
        </p:spPr>
        <p:txBody>
          <a:bodyPr/>
          <a:lstStyle/>
          <a:p>
            <a:r>
              <a:rPr lang="en-US" dirty="0" smtClean="0"/>
              <a:t>Rotavirus is a diarrheal disease that hospitalizes many children in Bolivia.</a:t>
            </a:r>
          </a:p>
          <a:p>
            <a:r>
              <a:rPr lang="en-US" dirty="0" smtClean="0"/>
              <a:t>The country has been actively working to vaccinate children against the disease.</a:t>
            </a:r>
          </a:p>
          <a:p>
            <a:r>
              <a:rPr lang="en-US" dirty="0" smtClean="0"/>
              <a:t>The vaccination program is working. Fewer children are getting severely sick.</a:t>
            </a:r>
            <a:endParaRPr lang="en-US" dirty="0"/>
          </a:p>
        </p:txBody>
      </p:sp>
      <p:pic>
        <p:nvPicPr>
          <p:cNvPr id="5" name="Picture 4" descr="Mother_and_child_in_Boliv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317" y="1346199"/>
            <a:ext cx="3620083" cy="4279901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95900" y="5727700"/>
            <a:ext cx="36195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 smtClean="0">
                <a:solidFill>
                  <a:schemeClr val="tx2"/>
                </a:solidFill>
              </a:rPr>
              <a:t>The rotavirus vaccine was 70–76% effective in preventing the disease.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Cholera is a waterborne diarrheal disease that is particularly dangerous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152088"/>
          </a:xfrm>
        </p:spPr>
        <p:txBody>
          <a:bodyPr/>
          <a:lstStyle/>
          <a:p>
            <a:r>
              <a:rPr lang="en-US" dirty="0" smtClean="0"/>
              <a:t>This bacterium infects the small intestine, causing diarrhea and vomiting. If untreated, cholera can cause death within hours.</a:t>
            </a:r>
          </a:p>
          <a:p>
            <a:r>
              <a:rPr lang="en-US" dirty="0" smtClean="0"/>
              <a:t>The WHO estimates that there are 3 to 5 million cases of cholera every year, with 100,000 to 120,000 deaths.</a:t>
            </a:r>
          </a:p>
          <a:p>
            <a:r>
              <a:rPr lang="en-US" dirty="0" smtClean="0"/>
              <a:t>Cholera can be prevented by working to ensure safe drinking water and good sanitation.</a:t>
            </a:r>
          </a:p>
          <a:p>
            <a:r>
              <a:rPr lang="en-US" dirty="0" smtClean="0"/>
              <a:t>Most cases are in Africa and Southeast Asia.</a:t>
            </a:r>
          </a:p>
        </p:txBody>
      </p:sp>
    </p:spTree>
    <p:extLst>
      <p:ext uri="{BB962C8B-B14F-4D97-AF65-F5344CB8AC3E}">
        <p14:creationId xmlns:p14="http://schemas.microsoft.com/office/powerpoint/2010/main" val="259942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 cholera outbreak in Haiti took many lives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96564" y="5537200"/>
            <a:ext cx="6331560" cy="958586"/>
          </a:xfrm>
        </p:spPr>
        <p:txBody>
          <a:bodyPr/>
          <a:lstStyle/>
          <a:p>
            <a:r>
              <a:rPr lang="en-US" sz="2000" dirty="0" smtClean="0"/>
              <a:t>After the earthquake, many people were forced to live in refugee camps. How do you think this contributed to the spread of cholera?</a:t>
            </a:r>
            <a:endParaRPr lang="en-US" sz="2000" dirty="0"/>
          </a:p>
        </p:txBody>
      </p:sp>
      <p:pic>
        <p:nvPicPr>
          <p:cNvPr id="8" name="Picture 7" descr="800px-Haiti_Earthquake_building_da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1625600"/>
            <a:ext cx="4495800" cy="29972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4013200" y="4767793"/>
            <a:ext cx="4826000" cy="71860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devastating earthquake destroyed much of the capital city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-914400" y="1346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519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9956" y="1244394"/>
            <a:ext cx="8562129" cy="4801365"/>
          </a:xfrm>
        </p:spPr>
        <p:txBody>
          <a:bodyPr/>
          <a:lstStyle/>
          <a:p>
            <a:r>
              <a:rPr lang="en-US" dirty="0" smtClean="0"/>
              <a:t>HIV/AIDS attacks the immune system, so a patient can’t fight off disease.</a:t>
            </a:r>
          </a:p>
          <a:p>
            <a:r>
              <a:rPr lang="en-US" dirty="0" smtClean="0"/>
              <a:t>According to estimates by WHO and UNAIDS: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34 million people were living with HIV at the end of 2011.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There were 2.5 million new infections that same year, and 1.7 million AIDS-related deaths.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More than 2/3 of new HIV infections were in sub-Saharan Africa.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2951" y="6134100"/>
            <a:ext cx="7647713" cy="373396"/>
          </a:xfrm>
        </p:spPr>
        <p:txBody>
          <a:bodyPr/>
          <a:lstStyle/>
          <a:p>
            <a:r>
              <a:rPr lang="en-US" sz="2000" dirty="0" smtClean="0"/>
              <a:t>Do you know specific ways that HIV/AIDS is transmitted?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7128"/>
            <a:ext cx="8782050" cy="81915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HIV/AIDS is transmitted through direct contact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92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240" y="95000"/>
            <a:ext cx="8823325" cy="6362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dirty="0" smtClean="0"/>
              <a:t>HIV is a problem in every region of the world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46688" y="5745797"/>
            <a:ext cx="7586505" cy="685704"/>
          </a:xfrm>
        </p:spPr>
        <p:txBody>
          <a:bodyPr/>
          <a:lstStyle/>
          <a:p>
            <a:r>
              <a:rPr lang="en-US" sz="2000" dirty="0" smtClean="0"/>
              <a:t>The legend shows 0.5% of the population in the Americas is living with HIV. How does that compare to Africa?</a:t>
            </a:r>
            <a:endParaRPr lang="en-US" sz="2000" dirty="0"/>
          </a:p>
        </p:txBody>
      </p:sp>
      <p:pic>
        <p:nvPicPr>
          <p:cNvPr id="4" name="Picture 3" descr="HIV_adult_prevalence_20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52" y="1246942"/>
            <a:ext cx="8242771" cy="4271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51555" y="5518689"/>
            <a:ext cx="37261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a typeface="ＭＳ Ｐゴシック" charset="-128"/>
              </a:rPr>
              <a:t>Copyright ©  World Health Organization.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970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Tuberculosis (TB) is transmitted through the air, like the common cold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TB is a bacteria that usually attacks the lungs, causing people to develop a bloody cough and persistent fever that can cause death if untreated. </a:t>
            </a:r>
          </a:p>
          <a:p>
            <a:r>
              <a:rPr lang="en-US" dirty="0" smtClean="0"/>
              <a:t>In 2011, 8.7 million people were sick with TB.</a:t>
            </a:r>
          </a:p>
          <a:p>
            <a:r>
              <a:rPr lang="en-US" dirty="0" smtClean="0"/>
              <a:t>TB can be treated with antibiotics.</a:t>
            </a:r>
          </a:p>
          <a:p>
            <a:r>
              <a:rPr lang="en-US" dirty="0" smtClean="0"/>
              <a:t>Almost all of TB deaths occur in low- and middle-income countries.</a:t>
            </a:r>
          </a:p>
          <a:p>
            <a:r>
              <a:rPr lang="en-US" dirty="0" smtClean="0"/>
              <a:t>TB is the leading killer of people living with HIV.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5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Malaria is caused by a parasite and is transmitted through the bite of an infected mosquito</a:t>
            </a:r>
            <a:endParaRPr lang="en-US" sz="2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931755" y="5972155"/>
            <a:ext cx="5483891" cy="448726"/>
          </a:xfrm>
        </p:spPr>
        <p:txBody>
          <a:bodyPr/>
          <a:lstStyle/>
          <a:p>
            <a:r>
              <a:rPr lang="en-US" sz="2000" dirty="0" smtClean="0"/>
              <a:t>What is malaria’s mode of transmission?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076255"/>
          </a:xfrm>
        </p:spPr>
        <p:txBody>
          <a:bodyPr/>
          <a:lstStyle/>
          <a:p>
            <a:r>
              <a:rPr lang="en-US" dirty="0" smtClean="0"/>
              <a:t>Malaria is a life-threatening disease that causes fever, headache, chills, and vomiting. </a:t>
            </a:r>
          </a:p>
          <a:p>
            <a:r>
              <a:rPr lang="en-US" dirty="0" smtClean="0"/>
              <a:t>Although it is both preventable and curable, malaria killed approximately 660,000 people in 2010. </a:t>
            </a:r>
          </a:p>
          <a:p>
            <a:r>
              <a:rPr lang="en-US" dirty="0" smtClean="0"/>
              <a:t>Most deaths were among African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7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8" y="1580928"/>
            <a:ext cx="7660368" cy="432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74087" cy="784225"/>
          </a:xfrm>
        </p:spPr>
        <p:txBody>
          <a:bodyPr/>
          <a:lstStyle/>
          <a:p>
            <a:r>
              <a:rPr lang="en-US" sz="2600" dirty="0" smtClean="0"/>
              <a:t>Malaria is more common in the Southern Hemisphere and in developing countries</a:t>
            </a:r>
            <a:endParaRPr lang="en-US" sz="2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478" y="3243489"/>
            <a:ext cx="16668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48467" y="5767754"/>
            <a:ext cx="8400422" cy="53549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Which populations are at the highest risk of catching malaria? Why do you think some countries, like the US, are not at risk?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41829" y="5588000"/>
            <a:ext cx="7590971" cy="6966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2901" y="5767754"/>
            <a:ext cx="8211164" cy="74915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2B5A9C"/>
              </a:buClr>
              <a:buSzPct val="60000"/>
              <a:buFont typeface="Times" pitchFamily="18" charset="0"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2155" y="5538333"/>
            <a:ext cx="372619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a typeface="ＭＳ Ｐゴシック" charset="-128"/>
              </a:rPr>
              <a:t>Copyright ©  </a:t>
            </a:r>
            <a:r>
              <a:rPr lang="en-US" sz="1000" dirty="0" smtClean="0">
                <a:solidFill>
                  <a:schemeClr val="tx1"/>
                </a:solidFill>
                <a:ea typeface="ＭＳ Ｐゴシック" charset="-128"/>
              </a:rPr>
              <a:t>Global Malaria Mapper. </a:t>
            </a:r>
            <a:r>
              <a:rPr lang="en-US" sz="1000" dirty="0">
                <a:solidFill>
                  <a:schemeClr val="tx1"/>
                </a:solidFill>
                <a:ea typeface="ＭＳ Ｐゴシック" charset="-128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6649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6863" y="1425574"/>
            <a:ext cx="4762817" cy="4903973"/>
          </a:xfrm>
        </p:spPr>
        <p:txBody>
          <a:bodyPr/>
          <a:lstStyle/>
          <a:p>
            <a:r>
              <a:rPr lang="en-US" dirty="0" smtClean="0"/>
              <a:t>The range of communicable diseases is wide. </a:t>
            </a:r>
          </a:p>
          <a:p>
            <a:r>
              <a:rPr lang="en-US" dirty="0" smtClean="0"/>
              <a:t>Communicable diseases include both the common cold and HIV.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1" y="0"/>
            <a:ext cx="8782050" cy="819150"/>
          </a:xfrm>
          <a:prstGeom prst="rect">
            <a:avLst/>
          </a:prstGeom>
        </p:spPr>
        <p:txBody>
          <a:bodyPr/>
          <a:lstStyle/>
          <a:p>
            <a:r>
              <a:rPr lang="en-US" sz="2600" dirty="0" smtClean="0"/>
              <a:t>A communicable disease is passed from one infected person to another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420" y="1425573"/>
            <a:ext cx="3376988" cy="490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6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6863" y="1425575"/>
            <a:ext cx="3424237" cy="4096452"/>
          </a:xfrm>
        </p:spPr>
        <p:txBody>
          <a:bodyPr/>
          <a:lstStyle/>
          <a:p>
            <a:r>
              <a:rPr lang="en-US" dirty="0" smtClean="0"/>
              <a:t>Insecticide-treated bed nets are called </a:t>
            </a:r>
            <a:r>
              <a:rPr lang="en-US" dirty="0" err="1" smtClean="0"/>
              <a:t>ITNs</a:t>
            </a:r>
            <a:r>
              <a:rPr lang="en-US" dirty="0" smtClean="0"/>
              <a:t>. They are a form of personal protection that have been shown to reduce malaria illness and death due to malaria.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134" y="34712"/>
            <a:ext cx="8574087" cy="784225"/>
          </a:xfrm>
        </p:spPr>
        <p:txBody>
          <a:bodyPr/>
          <a:lstStyle/>
          <a:p>
            <a:r>
              <a:rPr lang="en-US" sz="2600" dirty="0" smtClean="0"/>
              <a:t>Global action to fight malaria has reduced deaths by more than one third</a:t>
            </a:r>
            <a:endParaRPr lang="en-US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2175" y="5565162"/>
            <a:ext cx="8159261" cy="949937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 err="1" smtClean="0"/>
              <a:t>ITNs</a:t>
            </a:r>
            <a:r>
              <a:rPr lang="en-US" sz="2000" dirty="0" smtClean="0"/>
              <a:t> to be effective, people need to be taught how to use them properly. What do you think are some of the other challenges of making ITNs an effective preventive measure?</a:t>
            </a:r>
            <a:endParaRPr lang="en-US" sz="2000" dirty="0"/>
          </a:p>
        </p:txBody>
      </p:sp>
      <p:pic>
        <p:nvPicPr>
          <p:cNvPr id="5" name="Picture 4" descr="Malaria_prevention-Insecticide_treated_bed_net-P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257300"/>
            <a:ext cx="4953000" cy="3714750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810000" y="4991100"/>
            <a:ext cx="4978400" cy="533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Clr>
                <a:srgbClr val="2B5A9C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mother and her child sleep in a mosquito net in Tanzania.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r>
              <a:rPr lang="en-US" sz="2600" dirty="0" smtClean="0"/>
              <a:t>Progress is being made to fight communicable diseases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488" y="1412876"/>
            <a:ext cx="8443252" cy="4886324"/>
          </a:xfrm>
        </p:spPr>
        <p:txBody>
          <a:bodyPr/>
          <a:lstStyle/>
          <a:p>
            <a:r>
              <a:rPr lang="en-US" sz="2400" dirty="0" smtClean="0"/>
              <a:t>In 2011, 56% of pregnant women living </a:t>
            </a:r>
            <a:r>
              <a:rPr lang="en-US" dirty="0" smtClean="0"/>
              <a:t>with HIV in low- and middle-income countries received effective drugs to avoid transmission to their children, up from 48% in 2010.</a:t>
            </a:r>
          </a:p>
          <a:p>
            <a:r>
              <a:rPr lang="en-US" sz="2400" dirty="0" smtClean="0"/>
              <a:t>The WHO </a:t>
            </a:r>
            <a:r>
              <a:rPr lang="en-US" dirty="0" smtClean="0"/>
              <a:t>continues to develop new health interventions, such as the rotavirus immunization, to fight diarrheal disease.</a:t>
            </a:r>
          </a:p>
          <a:p>
            <a:r>
              <a:rPr lang="en-US" sz="2400" dirty="0" smtClean="0"/>
              <a:t>The TB death rate has dropped 41% since 1990.</a:t>
            </a:r>
          </a:p>
          <a:p>
            <a:r>
              <a:rPr lang="en-US" dirty="0" smtClean="0"/>
              <a:t>Malaria mortality rates have fallen more than 25% globally since 2000.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0397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82050" cy="819150"/>
          </a:xfrm>
          <a:prstGeom prst="rect">
            <a:avLst/>
          </a:prstGeom>
        </p:spPr>
        <p:txBody>
          <a:bodyPr/>
          <a:lstStyle/>
          <a:p>
            <a:r>
              <a:rPr lang="en-US" sz="2600" dirty="0" smtClean="0"/>
              <a:t>The source of communicable diseases can be bacteria, viruses, fungi, or parasites</a:t>
            </a:r>
            <a:endParaRPr lang="en-US" sz="2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84802"/>
              </p:ext>
            </p:extLst>
          </p:nvPr>
        </p:nvGraphicFramePr>
        <p:xfrm>
          <a:off x="419100" y="1397000"/>
          <a:ext cx="83058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100"/>
                <a:gridCol w="6743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noProof="0" dirty="0" smtClean="0">
                          <a:solidFill>
                            <a:schemeClr val="tx1"/>
                          </a:solidFill>
                        </a:rPr>
                        <a:t>Bacteria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="0" noProof="0" dirty="0" smtClean="0">
                          <a:solidFill>
                            <a:schemeClr val="tx1"/>
                          </a:solidFill>
                        </a:rPr>
                        <a:t>Most</a:t>
                      </a:r>
                      <a:r>
                        <a:rPr lang="en-US" sz="2400" b="0" baseline="0" noProof="0" dirty="0" smtClean="0">
                          <a:solidFill>
                            <a:schemeClr val="tx1"/>
                          </a:solidFill>
                        </a:rPr>
                        <a:t> are harmless.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="0" baseline="0" noProof="0" dirty="0" smtClean="0">
                          <a:solidFill>
                            <a:schemeClr val="tx1"/>
                          </a:solidFill>
                        </a:rPr>
                        <a:t>Some cause infections such as strep throat.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="0" baseline="0" noProof="0" dirty="0" smtClean="0">
                          <a:solidFill>
                            <a:schemeClr val="tx1"/>
                          </a:solidFill>
                        </a:rPr>
                        <a:t>Bacterial infections can be treated with antibiotics.</a:t>
                      </a:r>
                      <a:endParaRPr lang="en-US" sz="2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noProof="0" dirty="0" smtClean="0"/>
                        <a:t>Viruses</a:t>
                      </a:r>
                      <a:endParaRPr lang="en-US" sz="2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noProof="0" dirty="0" smtClean="0"/>
                        <a:t>Usually make us sick.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noProof="0" dirty="0" smtClean="0"/>
                        <a:t>Cannot survive</a:t>
                      </a:r>
                      <a:r>
                        <a:rPr lang="en-US" sz="2400" baseline="0" noProof="0" dirty="0" smtClean="0"/>
                        <a:t> without a host.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noProof="0" dirty="0" smtClean="0"/>
                        <a:t>Can sometimes be prevented by vaccines or treated with antiviral medications.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2400" baseline="0" noProof="0" dirty="0" smtClean="0"/>
                        <a:t>Do not respond to antibiotics.</a:t>
                      </a:r>
                      <a:endParaRPr lang="en-US" sz="2400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88387" y="5782524"/>
            <a:ext cx="72795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Name two different infections. Do you think they are caused by bacteria, viruses, fungi, or parasites?</a:t>
            </a:r>
            <a:endParaRPr lang="en-US" sz="200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03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0" y="157129"/>
            <a:ext cx="9144000" cy="784225"/>
          </a:xfrm>
        </p:spPr>
        <p:txBody>
          <a:bodyPr/>
          <a:lstStyle/>
          <a:p>
            <a:r>
              <a:rPr lang="en-US" dirty="0" smtClean="0"/>
              <a:t>The mode </a:t>
            </a:r>
            <a:r>
              <a:rPr lang="en-US" dirty="0"/>
              <a:t>of </a:t>
            </a:r>
            <a:r>
              <a:rPr lang="en-US" dirty="0" smtClean="0"/>
              <a:t>transmission </a:t>
            </a:r>
            <a:r>
              <a:rPr lang="en-US" dirty="0"/>
              <a:t>is how the disease </a:t>
            </a:r>
            <a:r>
              <a:rPr lang="en-US" dirty="0" smtClean="0"/>
              <a:t>moves</a:t>
            </a:r>
            <a:endParaRPr lang="en-US" dirty="0"/>
          </a:p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466034" y="5787851"/>
            <a:ext cx="6291254" cy="672321"/>
          </a:xfrm>
        </p:spPr>
        <p:txBody>
          <a:bodyPr/>
          <a:lstStyle/>
          <a:p>
            <a:r>
              <a:rPr lang="en-US" sz="2000" dirty="0" smtClean="0"/>
              <a:t>Think of an infectious disease you know about. What do you think is its mode of transmission?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093892"/>
              </p:ext>
            </p:extLst>
          </p:nvPr>
        </p:nvGraphicFramePr>
        <p:xfrm>
          <a:off x="251009" y="1201269"/>
          <a:ext cx="8480613" cy="43568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7588"/>
                <a:gridCol w="5213025"/>
              </a:tblGrid>
              <a:tr h="67729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Mode of Transmission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What It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Means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29">
                <a:tc>
                  <a:txBody>
                    <a:bodyPr/>
                    <a:lstStyle/>
                    <a:p>
                      <a:r>
                        <a:rPr lang="en-US" dirty="0" smtClean="0"/>
                        <a:t>Direct contact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Contact with an infected person or an infected person’s blood or body fluids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296">
                <a:tc>
                  <a:txBody>
                    <a:bodyPr/>
                    <a:lstStyle/>
                    <a:p>
                      <a:r>
                        <a:rPr lang="en-US" dirty="0" smtClean="0"/>
                        <a:t>Airborne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Breathing contaminated</a:t>
                      </a:r>
                      <a:r>
                        <a:rPr lang="en-US" baseline="0" dirty="0" smtClean="0"/>
                        <a:t> air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29">
                <a:tc>
                  <a:txBody>
                    <a:bodyPr/>
                    <a:lstStyle/>
                    <a:p>
                      <a:r>
                        <a:rPr lang="en-US" dirty="0" smtClean="0"/>
                        <a:t>Vectorborne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Spread by an animal or insect, usually the bite of an infected insect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929">
                <a:tc>
                  <a:txBody>
                    <a:bodyPr/>
                    <a:lstStyle/>
                    <a:p>
                      <a:r>
                        <a:rPr lang="en-US" dirty="0" smtClean="0"/>
                        <a:t>Food- and waterborne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Eating</a:t>
                      </a:r>
                      <a:r>
                        <a:rPr lang="en-US" baseline="0" dirty="0" smtClean="0"/>
                        <a:t> contaminated food or drinking contaminated water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8469">
                <a:tc>
                  <a:txBody>
                    <a:bodyPr/>
                    <a:lstStyle/>
                    <a:p>
                      <a:r>
                        <a:rPr lang="en-US" dirty="0" smtClean="0"/>
                        <a:t>Mother to child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Passed from a pregnant woman to her baby during pregnancy, delivery, or through breast milk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559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r>
              <a:rPr lang="en-US" sz="2600" dirty="0" smtClean="0"/>
              <a:t>Some regions are more affected than others by death from communicable disease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29254" y="5783038"/>
            <a:ext cx="7551544" cy="712748"/>
          </a:xfrm>
        </p:spPr>
        <p:txBody>
          <a:bodyPr/>
          <a:lstStyle/>
          <a:p>
            <a:r>
              <a:rPr lang="en-US" sz="2000" dirty="0" smtClean="0"/>
              <a:t>Which regions have the most deaths from communicable disease? Why do you think that is?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48371933"/>
              </p:ext>
            </p:extLst>
          </p:nvPr>
        </p:nvGraphicFramePr>
        <p:xfrm>
          <a:off x="161364" y="1235635"/>
          <a:ext cx="8982636" cy="4886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13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19150"/>
          </a:xfrm>
        </p:spPr>
        <p:txBody>
          <a:bodyPr/>
          <a:lstStyle/>
          <a:p>
            <a:r>
              <a:rPr lang="en-US" sz="2600" dirty="0" smtClean="0"/>
              <a:t>The WHO tracks several important communicable diseases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Influenza</a:t>
            </a:r>
          </a:p>
          <a:p>
            <a:r>
              <a:rPr lang="en-US" dirty="0" smtClean="0"/>
              <a:t>Diarrheal diseases, including cholera</a:t>
            </a:r>
          </a:p>
          <a:p>
            <a:r>
              <a:rPr lang="en-US" dirty="0" smtClean="0"/>
              <a:t>HIV/AIDS</a:t>
            </a:r>
          </a:p>
          <a:p>
            <a:r>
              <a:rPr lang="en-US" dirty="0" smtClean="0"/>
              <a:t>Tuberculosis</a:t>
            </a:r>
          </a:p>
          <a:p>
            <a:r>
              <a:rPr lang="en-US" dirty="0" smtClean="0"/>
              <a:t>Malaria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0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Influenza is a viral infection that is easily spread through the air or by direct contact</a:t>
            </a:r>
            <a:endParaRPr lang="en-US" sz="2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391500" y="5773887"/>
            <a:ext cx="4652385" cy="707302"/>
          </a:xfrm>
        </p:spPr>
        <p:txBody>
          <a:bodyPr/>
          <a:lstStyle/>
          <a:p>
            <a:r>
              <a:rPr lang="en-US" sz="2000" dirty="0" smtClean="0"/>
              <a:t>How can we prevent or slow down the spread of seasonal influenza?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Seasonal influenza can cause severe illness or death in specific groups of people, like the elderly. </a:t>
            </a:r>
          </a:p>
          <a:p>
            <a:r>
              <a:rPr lang="en-US" dirty="0" smtClean="0"/>
              <a:t>In some cases, a more unusual strain of influenza, like H1N1 or avian flu, can kill a higher percentage of people, even healthy individuals.</a:t>
            </a:r>
          </a:p>
          <a:p>
            <a:r>
              <a:rPr lang="en-US" dirty="0" smtClean="0"/>
              <a:t>The WHO tracks the spread of influenza to make sure we stop any unusual strain before it becomes a pandemic.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1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8574087" cy="784225"/>
          </a:xfrm>
        </p:spPr>
        <p:txBody>
          <a:bodyPr/>
          <a:lstStyle/>
          <a:p>
            <a:r>
              <a:rPr lang="en-US" sz="2600" dirty="0" smtClean="0"/>
              <a:t>This is what the status of H1N1 looked like early on in the pandemic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799"/>
            <a:ext cx="9101399" cy="53828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5210" y="6306400"/>
            <a:ext cx="372618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a typeface="ＭＳ Ｐゴシック" charset="-128"/>
              </a:rPr>
              <a:t>Copyright ©  World Health Organization.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9065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57129"/>
            <a:ext cx="9136984" cy="784225"/>
          </a:xfrm>
        </p:spPr>
        <p:txBody>
          <a:bodyPr/>
          <a:lstStyle/>
          <a:p>
            <a:r>
              <a:rPr lang="en-US" sz="2600" dirty="0" smtClean="0"/>
              <a:t>Within a year, H1N1 had spread rapidly across the globe</a:t>
            </a:r>
            <a:endParaRPr 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94988"/>
            <a:ext cx="9136985" cy="51713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75210" y="6335103"/>
            <a:ext cx="3726189" cy="173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ea typeface="ＭＳ Ｐゴシック" charset="-128"/>
              </a:rPr>
              <a:t>Copyright ©  World Health Organization.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1361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AF 2011 PPT template_111811">
  <a:themeElements>
    <a:clrScheme name="tes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st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2B5A9C"/>
          </a:buClr>
          <a:buSzPct val="60000"/>
          <a:buFont typeface="Times" pitchFamily="18" charset="0"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rgbClr val="2B5A9C"/>
          </a:buClr>
          <a:buSzPct val="60000"/>
          <a:buFont typeface="Times" pitchFamily="18" charset="0"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s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NAF 2011 PPT template_111811</Template>
  <TotalTime>15847</TotalTime>
  <Words>1783</Words>
  <Application>Microsoft Macintosh PowerPoint</Application>
  <PresentationFormat>On-screen Show (4:3)</PresentationFormat>
  <Paragraphs>126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NAF 2011 PPT template_111811</vt:lpstr>
      <vt:lpstr>Title page</vt:lpstr>
      <vt:lpstr>PowerPoint Presentation</vt:lpstr>
      <vt:lpstr>A communicable disease is passed from one infected person to another</vt:lpstr>
      <vt:lpstr>The source of communicable diseases can be bacteria, viruses, fungi, or parasites</vt:lpstr>
      <vt:lpstr>PowerPoint Presentation</vt:lpstr>
      <vt:lpstr>Some regions are more affected than others by death from communicable disease</vt:lpstr>
      <vt:lpstr>The WHO tracks several important communicable diseases</vt:lpstr>
      <vt:lpstr>Influenza is a viral infection that is easily spread through the air or by direct contact</vt:lpstr>
      <vt:lpstr>PowerPoint Presentation</vt:lpstr>
      <vt:lpstr>PowerPoint Presentation</vt:lpstr>
      <vt:lpstr>Diarrheal disease may come from food- or waterborne infections or as a result of poor hygiene</vt:lpstr>
      <vt:lpstr>PowerPoint Presentation</vt:lpstr>
      <vt:lpstr>Vaccines are decreasing diarrheal death in Bolivia</vt:lpstr>
      <vt:lpstr>Cholera is a waterborne diarrheal disease that is particularly dangerous</vt:lpstr>
      <vt:lpstr>A cholera outbreak in Haiti took many lives</vt:lpstr>
      <vt:lpstr>HIV/AIDS is transmitted through direct contact</vt:lpstr>
      <vt:lpstr>PowerPoint Presentation</vt:lpstr>
      <vt:lpstr>Tuberculosis (TB) is transmitted through the air, like the common cold</vt:lpstr>
      <vt:lpstr>Malaria is caused by a parasite and is transmitted through the bite of an infected mosquito</vt:lpstr>
      <vt:lpstr>PowerPoint Presentation</vt:lpstr>
      <vt:lpstr>PowerPoint Presentation</vt:lpstr>
      <vt:lpstr>Progress is being made to fight communicable diseases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</dc:creator>
  <cp:lastModifiedBy>Karen Chandler</cp:lastModifiedBy>
  <cp:revision>136</cp:revision>
  <dcterms:created xsi:type="dcterms:W3CDTF">2013-08-29T15:55:08Z</dcterms:created>
  <dcterms:modified xsi:type="dcterms:W3CDTF">2015-07-22T18:48:19Z</dcterms:modified>
</cp:coreProperties>
</file>